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57" r:id="rId2"/>
    <p:sldId id="260" r:id="rId3"/>
    <p:sldId id="443" r:id="rId4"/>
    <p:sldId id="548" r:id="rId5"/>
    <p:sldId id="550" r:id="rId6"/>
    <p:sldId id="456" r:id="rId7"/>
    <p:sldId id="545" r:id="rId8"/>
    <p:sldId id="546" r:id="rId9"/>
    <p:sldId id="547" r:id="rId10"/>
    <p:sldId id="553" r:id="rId11"/>
    <p:sldId id="559" r:id="rId12"/>
    <p:sldId id="551" r:id="rId13"/>
    <p:sldId id="558" r:id="rId14"/>
    <p:sldId id="552" r:id="rId15"/>
    <p:sldId id="555" r:id="rId16"/>
    <p:sldId id="556" r:id="rId17"/>
    <p:sldId id="525" r:id="rId18"/>
    <p:sldId id="540" r:id="rId19"/>
    <p:sldId id="445" r:id="rId20"/>
    <p:sldId id="449" r:id="rId21"/>
    <p:sldId id="446" r:id="rId22"/>
    <p:sldId id="467" r:id="rId23"/>
    <p:sldId id="447" r:id="rId24"/>
    <p:sldId id="541" r:id="rId25"/>
    <p:sldId id="450" r:id="rId26"/>
    <p:sldId id="469" r:id="rId27"/>
    <p:sldId id="451" r:id="rId28"/>
    <p:sldId id="453" r:id="rId29"/>
    <p:sldId id="448" r:id="rId30"/>
    <p:sldId id="526" r:id="rId31"/>
    <p:sldId id="465" r:id="rId32"/>
    <p:sldId id="464" r:id="rId33"/>
    <p:sldId id="462" r:id="rId34"/>
    <p:sldId id="463" r:id="rId35"/>
    <p:sldId id="483" r:id="rId36"/>
    <p:sldId id="542" r:id="rId37"/>
    <p:sldId id="543" r:id="rId3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FF"/>
    <a:srgbClr val="FF3300"/>
    <a:srgbClr val="008000"/>
    <a:srgbClr val="FFFFCC"/>
    <a:srgbClr val="58E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5190" autoAdjust="0"/>
  </p:normalViewPr>
  <p:slideViewPr>
    <p:cSldViewPr>
      <p:cViewPr varScale="1">
        <p:scale>
          <a:sx n="66" d="100"/>
          <a:sy n="66" d="100"/>
        </p:scale>
        <p:origin x="127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16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24849D50-9987-4A0F-B7F4-B5D8BC00D50A}"/>
              </a:ext>
            </a:extLst>
          </p:cNvPr>
          <p:cNvSpPr>
            <a:spLocks noGrp="1" noChangeArrowheads="1"/>
          </p:cNvSpPr>
          <p:nvPr>
            <p:ph type="hdr" sz="quarter"/>
          </p:nvPr>
        </p:nvSpPr>
        <p:spPr bwMode="auto">
          <a:xfrm>
            <a:off x="0"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63" name="Rectangle 3">
            <a:extLst>
              <a:ext uri="{FF2B5EF4-FFF2-40B4-BE49-F238E27FC236}">
                <a16:creationId xmlns:a16="http://schemas.microsoft.com/office/drawing/2014/main" id="{3A17CE62-F5BA-4AA8-BFA6-F277AD5DE950}"/>
              </a:ext>
            </a:extLst>
          </p:cNvPr>
          <p:cNvSpPr>
            <a:spLocks noGrp="1" noChangeArrowheads="1"/>
          </p:cNvSpPr>
          <p:nvPr>
            <p:ph type="dt" sz="quarter" idx="1"/>
          </p:nvPr>
        </p:nvSpPr>
        <p:spPr bwMode="auto">
          <a:xfrm>
            <a:off x="3970885"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564" name="Rectangle 4">
            <a:extLst>
              <a:ext uri="{FF2B5EF4-FFF2-40B4-BE49-F238E27FC236}">
                <a16:creationId xmlns:a16="http://schemas.microsoft.com/office/drawing/2014/main" id="{2AFCB3A0-4D4A-4845-BA0D-93CC5F1FCDE0}"/>
              </a:ext>
            </a:extLst>
          </p:cNvPr>
          <p:cNvSpPr>
            <a:spLocks noGrp="1" noChangeArrowheads="1"/>
          </p:cNvSpPr>
          <p:nvPr>
            <p:ph type="ftr" sz="quarter" idx="2"/>
          </p:nvPr>
        </p:nvSpPr>
        <p:spPr bwMode="auto">
          <a:xfrm>
            <a:off x="0"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565" name="Rectangle 5">
            <a:extLst>
              <a:ext uri="{FF2B5EF4-FFF2-40B4-BE49-F238E27FC236}">
                <a16:creationId xmlns:a16="http://schemas.microsoft.com/office/drawing/2014/main" id="{51805A3A-4DB0-4299-9ED2-C80D200173B9}"/>
              </a:ext>
            </a:extLst>
          </p:cNvPr>
          <p:cNvSpPr>
            <a:spLocks noGrp="1" noChangeArrowheads="1"/>
          </p:cNvSpPr>
          <p:nvPr>
            <p:ph type="sldNum" sz="quarter" idx="3"/>
          </p:nvPr>
        </p:nvSpPr>
        <p:spPr bwMode="auto">
          <a:xfrm>
            <a:off x="3970885"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CA7DD7-0CED-40D6-BC8D-51B964278FA5}" type="slidenum">
              <a:rPr lang="en-US"/>
              <a:pPr>
                <a:defRPr/>
              </a:pPr>
              <a:t>‹#›</a:t>
            </a:fld>
            <a:endParaRPr lang="en-US"/>
          </a:p>
        </p:txBody>
      </p:sp>
    </p:spTree>
    <p:extLst>
      <p:ext uri="{BB962C8B-B14F-4D97-AF65-F5344CB8AC3E}">
        <p14:creationId xmlns:p14="http://schemas.microsoft.com/office/powerpoint/2010/main" val="289653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533D4AA-2607-4DD8-AF4C-24950E00447E}"/>
              </a:ext>
            </a:extLst>
          </p:cNvPr>
          <p:cNvSpPr>
            <a:spLocks noGrp="1" noChangeArrowheads="1"/>
          </p:cNvSpPr>
          <p:nvPr>
            <p:ph type="hdr" sz="quarter"/>
          </p:nvPr>
        </p:nvSpPr>
        <p:spPr bwMode="auto">
          <a:xfrm>
            <a:off x="0"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a:extLst>
              <a:ext uri="{FF2B5EF4-FFF2-40B4-BE49-F238E27FC236}">
                <a16:creationId xmlns:a16="http://schemas.microsoft.com/office/drawing/2014/main" id="{42AB650E-8B43-4DB5-BE6C-4D95E3374A8E}"/>
              </a:ext>
            </a:extLst>
          </p:cNvPr>
          <p:cNvSpPr>
            <a:spLocks noGrp="1" noChangeArrowheads="1"/>
          </p:cNvSpPr>
          <p:nvPr>
            <p:ph type="dt" idx="1"/>
          </p:nvPr>
        </p:nvSpPr>
        <p:spPr bwMode="auto">
          <a:xfrm>
            <a:off x="3970885"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6D0A467E-F809-41A0-AE6B-CFFE272C413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FE78CB98-D2FC-4AD2-9FE6-8B22F39A32C9}"/>
              </a:ext>
            </a:extLst>
          </p:cNvPr>
          <p:cNvSpPr>
            <a:spLocks noGrp="1" noChangeArrowheads="1"/>
          </p:cNvSpPr>
          <p:nvPr>
            <p:ph type="body" sz="quarter" idx="3"/>
          </p:nvPr>
        </p:nvSpPr>
        <p:spPr bwMode="auto">
          <a:xfrm>
            <a:off x="701519" y="4416633"/>
            <a:ext cx="5607362" cy="41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E0A1BDC3-8752-41C0-A1EC-88B6A6165645}"/>
              </a:ext>
            </a:extLst>
          </p:cNvPr>
          <p:cNvSpPr>
            <a:spLocks noGrp="1" noChangeArrowheads="1"/>
          </p:cNvSpPr>
          <p:nvPr>
            <p:ph type="ftr" sz="quarter" idx="4"/>
          </p:nvPr>
        </p:nvSpPr>
        <p:spPr bwMode="auto">
          <a:xfrm>
            <a:off x="0"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a:extLst>
              <a:ext uri="{FF2B5EF4-FFF2-40B4-BE49-F238E27FC236}">
                <a16:creationId xmlns:a16="http://schemas.microsoft.com/office/drawing/2014/main" id="{C48FF762-4D4D-4EE6-8866-556E19A44808}"/>
              </a:ext>
            </a:extLst>
          </p:cNvPr>
          <p:cNvSpPr>
            <a:spLocks noGrp="1" noChangeArrowheads="1"/>
          </p:cNvSpPr>
          <p:nvPr>
            <p:ph type="sldNum" sz="quarter" idx="5"/>
          </p:nvPr>
        </p:nvSpPr>
        <p:spPr bwMode="auto">
          <a:xfrm>
            <a:off x="3970885"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5A0468-7C00-482D-AD40-FCBC53BA7A8F}" type="slidenum">
              <a:rPr lang="en-US"/>
              <a:pPr>
                <a:defRPr/>
              </a:pPr>
              <a:t>‹#›</a:t>
            </a:fld>
            <a:endParaRPr lang="en-US"/>
          </a:p>
        </p:txBody>
      </p:sp>
    </p:spTree>
    <p:extLst>
      <p:ext uri="{BB962C8B-B14F-4D97-AF65-F5344CB8AC3E}">
        <p14:creationId xmlns:p14="http://schemas.microsoft.com/office/powerpoint/2010/main" val="2110962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7FE8706-689B-400F-8AB4-F89D57371892}"/>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D948C1BC-15E3-4335-A8E9-C0DA0B99982A}"/>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8F736F19-456A-40F7-B35A-951C6B09EEBA}"/>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4576AB-C7E4-4BD1-A921-EDBACDD4972A}" type="slidenum">
              <a:rPr lang="en-US" altLang="en-US" smtClean="0"/>
              <a:pPr>
                <a:spcBef>
                  <a:spcPct val="0"/>
                </a:spcBef>
              </a:pPr>
              <a:t>1</a:t>
            </a:fld>
            <a:endParaRPr lang="en-US" altLang="en-US"/>
          </a:p>
        </p:txBody>
      </p:sp>
    </p:spTree>
    <p:extLst>
      <p:ext uri="{BB962C8B-B14F-4D97-AF65-F5344CB8AC3E}">
        <p14:creationId xmlns:p14="http://schemas.microsoft.com/office/powerpoint/2010/main" val="43318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B0FFD0-29AE-402F-8BFA-53105F044D3D}" type="slidenum">
              <a:rPr lang="en-US" altLang="en-US" smtClean="0"/>
              <a:pPr>
                <a:spcBef>
                  <a:spcPct val="0"/>
                </a:spcBef>
              </a:pPr>
              <a:t>22</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81012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92893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400" dirty="0">
              <a:effectLst>
                <a:outerShdw blurRad="38100" dist="38100" dir="2700000" algn="tl">
                  <a:srgbClr val="C0C0C0"/>
                </a:outerShdw>
              </a:effectLst>
            </a:endParaRPr>
          </a:p>
          <a:p>
            <a:pPr>
              <a:defRPr/>
            </a:pPr>
            <a:endParaRPr lang="en-US" dirty="0"/>
          </a:p>
        </p:txBody>
      </p:sp>
    </p:spTree>
    <p:extLst>
      <p:ext uri="{BB962C8B-B14F-4D97-AF65-F5344CB8AC3E}">
        <p14:creationId xmlns:p14="http://schemas.microsoft.com/office/powerpoint/2010/main" val="267684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9A25-6963-43FF-A75F-C2B0279A12D9}" type="slidenum">
              <a:rPr lang="en-US" altLang="en-US" smtClean="0"/>
              <a:pPr>
                <a:spcBef>
                  <a:spcPct val="0"/>
                </a:spcBef>
              </a:pPr>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9692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26073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6043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04222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061EFB-295B-4598-AF48-8E4ADF1B27F8}" type="slidenum">
              <a:rPr lang="en-US" altLang="en-US" smtClean="0"/>
              <a:pPr>
                <a:spcBef>
                  <a:spcPct val="0"/>
                </a:spcBef>
              </a:pPr>
              <a:t>31</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2793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09C0B5-4BCF-4B44-8624-328E8C12239C}" type="slidenum">
              <a:rPr lang="en-US" altLang="en-US" smtClean="0"/>
              <a:pPr>
                <a:spcBef>
                  <a:spcPct val="0"/>
                </a:spcBef>
              </a:pPr>
              <a:t>32</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32087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94A882-E44F-45C0-99A2-124AD861E563}" type="slidenum">
              <a:rPr lang="en-US" altLang="en-US" smtClean="0"/>
              <a:pPr>
                <a:spcBef>
                  <a:spcPct val="0"/>
                </a:spcBef>
              </a:pPr>
              <a:t>33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72976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80F76CA-3EF2-490C-A8A3-4DA5D5A85C8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7AAA0A-1886-4F12-A705-CC279F331EE3}" type="slidenum">
              <a:rPr lang="en-US" altLang="en-US" smtClean="0"/>
              <a:pPr>
                <a:spcBef>
                  <a:spcPct val="0"/>
                </a:spcBef>
              </a:pPr>
              <a:t>2</a:t>
            </a:fld>
            <a:endParaRPr lang="en-US" altLang="en-US"/>
          </a:p>
        </p:txBody>
      </p:sp>
      <p:sp>
        <p:nvSpPr>
          <p:cNvPr id="10243" name="Rectangle 2">
            <a:extLst>
              <a:ext uri="{FF2B5EF4-FFF2-40B4-BE49-F238E27FC236}">
                <a16:creationId xmlns:a16="http://schemas.microsoft.com/office/drawing/2014/main" id="{D527EC33-3F1C-4FAA-BF87-AC2D74CEDA6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330A1CAC-CE06-42F4-B556-E5F10D14E73C}"/>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8194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1D3813-7BE4-49CE-AD9C-A7A9EBB0401A}" type="slidenum">
              <a:rPr lang="en-US" altLang="en-US" smtClean="0"/>
              <a:pPr>
                <a:spcBef>
                  <a:spcPct val="0"/>
                </a:spcBef>
              </a:pPr>
              <a:t>34</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280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F8A973A-7AEF-4B9C-8022-B044E6C09D09}" type="slidenum">
              <a:rPr lang="en-US" altLang="en-US" sz="1200"/>
              <a:pPr/>
              <a:t>35</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0613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t>
            </a:r>
          </a:p>
        </p:txBody>
      </p:sp>
    </p:spTree>
    <p:extLst>
      <p:ext uri="{BB962C8B-B14F-4D97-AF65-F5344CB8AC3E}">
        <p14:creationId xmlns:p14="http://schemas.microsoft.com/office/powerpoint/2010/main" val="314027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4FF7FB-610E-42B4-8DD0-3290E195F518}" type="slidenum">
              <a:rPr lang="en-US" altLang="en-US" smtClean="0"/>
              <a:pPr>
                <a:spcBef>
                  <a:spcPct val="0"/>
                </a:spcBef>
              </a:pPr>
              <a:t>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0434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 LRE is the most appropriate placement for a child with a disability that most closely approximates where the child, if not disabled, would be educated. </a:t>
            </a:r>
          </a:p>
          <a:p>
            <a:r>
              <a:rPr lang="en-US" dirty="0"/>
              <a:t>The least restrictive possible environment  includes fulltime participation in regular classes and full participation in school activities with non-disabled students. Other placements are considered more restrictive to the degree that a student is removed from regular classes and full participation in non-curricular and extracurricular activities with students who are not disabled.</a:t>
            </a:r>
          </a:p>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7</a:t>
            </a:fld>
            <a:endParaRPr lang="en-US"/>
          </a:p>
        </p:txBody>
      </p:sp>
    </p:spTree>
    <p:extLst>
      <p:ext uri="{BB962C8B-B14F-4D97-AF65-F5344CB8AC3E}">
        <p14:creationId xmlns:p14="http://schemas.microsoft.com/office/powerpoint/2010/main" val="252363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latin typeface="Arial" panose="020B0604020202020204" pitchFamily="34" charset="0"/>
            </a:endParaRPr>
          </a:p>
        </p:txBody>
      </p:sp>
    </p:spTree>
    <p:extLst>
      <p:ext uri="{BB962C8B-B14F-4D97-AF65-F5344CB8AC3E}">
        <p14:creationId xmlns:p14="http://schemas.microsoft.com/office/powerpoint/2010/main" val="192740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latin typeface="Arial" panose="020B0604020202020204" pitchFamily="34" charset="0"/>
            </a:endParaRPr>
          </a:p>
        </p:txBody>
      </p:sp>
    </p:spTree>
    <p:extLst>
      <p:ext uri="{BB962C8B-B14F-4D97-AF65-F5344CB8AC3E}">
        <p14:creationId xmlns:p14="http://schemas.microsoft.com/office/powerpoint/2010/main" val="34938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88039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1103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5A94D00-0CDA-475D-8F07-EB84993BFEA8}"/>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2CDF4453-96DA-486A-822E-1E1AF971D904}"/>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a:extLst>
                <a:ext uri="{FF2B5EF4-FFF2-40B4-BE49-F238E27FC236}">
                  <a16:creationId xmlns:a16="http://schemas.microsoft.com/office/drawing/2014/main" id="{61187FF0-F0AF-4315-81B8-D233D25D9BE9}"/>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nvGrpSpPr>
            <p:cNvPr id="7" name="Group 5">
              <a:extLst>
                <a:ext uri="{FF2B5EF4-FFF2-40B4-BE49-F238E27FC236}">
                  <a16:creationId xmlns:a16="http://schemas.microsoft.com/office/drawing/2014/main" id="{3F743A03-41F1-416A-B489-21C1F30E2361}"/>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5303E215-A265-4E9C-9B9C-D660E7E6A02B}"/>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9" name="Rectangle 7">
                <a:extLst>
                  <a:ext uri="{FF2B5EF4-FFF2-40B4-BE49-F238E27FC236}">
                    <a16:creationId xmlns:a16="http://schemas.microsoft.com/office/drawing/2014/main" id="{92BA6918-4340-4429-AEE2-EF225698D00C}"/>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 name="Rectangle 8">
                <a:extLst>
                  <a:ext uri="{FF2B5EF4-FFF2-40B4-BE49-F238E27FC236}">
                    <a16:creationId xmlns:a16="http://schemas.microsoft.com/office/drawing/2014/main" id="{A77A19F2-FC0F-46A3-A90A-598C81AD42BF}"/>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1" name="Rectangle 9">
                <a:extLst>
                  <a:ext uri="{FF2B5EF4-FFF2-40B4-BE49-F238E27FC236}">
                    <a16:creationId xmlns:a16="http://schemas.microsoft.com/office/drawing/2014/main" id="{48BDAFA0-6AB5-4E2B-9C3B-1882CD8839D9}"/>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2" name="Rectangle 10">
                <a:extLst>
                  <a:ext uri="{FF2B5EF4-FFF2-40B4-BE49-F238E27FC236}">
                    <a16:creationId xmlns:a16="http://schemas.microsoft.com/office/drawing/2014/main" id="{D264E89A-8512-47D9-B908-91813E92F22C}"/>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3" name="Rectangle 11">
                <a:extLst>
                  <a:ext uri="{FF2B5EF4-FFF2-40B4-BE49-F238E27FC236}">
                    <a16:creationId xmlns:a16="http://schemas.microsoft.com/office/drawing/2014/main" id="{6F4AD132-85C8-4096-B092-1F175FC6A27A}"/>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4" name="Rectangle 12">
                <a:extLst>
                  <a:ext uri="{FF2B5EF4-FFF2-40B4-BE49-F238E27FC236}">
                    <a16:creationId xmlns:a16="http://schemas.microsoft.com/office/drawing/2014/main" id="{1D05AA94-1767-459E-A929-DD3C520388A9}"/>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5" name="Rectangle 13">
                <a:extLst>
                  <a:ext uri="{FF2B5EF4-FFF2-40B4-BE49-F238E27FC236}">
                    <a16:creationId xmlns:a16="http://schemas.microsoft.com/office/drawing/2014/main" id="{A5AB4DF4-6222-4C99-8BE7-81084E37CBC4}"/>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6" name="Rectangle 14">
                <a:extLst>
                  <a:ext uri="{FF2B5EF4-FFF2-40B4-BE49-F238E27FC236}">
                    <a16:creationId xmlns:a16="http://schemas.microsoft.com/office/drawing/2014/main" id="{FDF3BEE6-7C54-4E8E-82FB-BC36D5B31799}"/>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7" name="Rectangle 15">
                <a:extLst>
                  <a:ext uri="{FF2B5EF4-FFF2-40B4-BE49-F238E27FC236}">
                    <a16:creationId xmlns:a16="http://schemas.microsoft.com/office/drawing/2014/main" id="{4460A1FA-1D68-4647-A155-083ABE3774BA}"/>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a:extLst>
              <a:ext uri="{FF2B5EF4-FFF2-40B4-BE49-F238E27FC236}">
                <a16:creationId xmlns:a16="http://schemas.microsoft.com/office/drawing/2014/main" id="{F2D7DB3E-833B-497D-B53E-634E3D53B3D3}"/>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a:extLst>
              <a:ext uri="{FF2B5EF4-FFF2-40B4-BE49-F238E27FC236}">
                <a16:creationId xmlns:a16="http://schemas.microsoft.com/office/drawing/2014/main" id="{7C60B65C-4F5B-4DAB-BB3E-A844BD20B7E4}"/>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18">
            <a:extLst>
              <a:ext uri="{FF2B5EF4-FFF2-40B4-BE49-F238E27FC236}">
                <a16:creationId xmlns:a16="http://schemas.microsoft.com/office/drawing/2014/main" id="{49091343-4DE0-4CFE-9795-BF860E1ACDCE}"/>
              </a:ext>
            </a:extLst>
          </p:cNvPr>
          <p:cNvSpPr>
            <a:spLocks noGrp="1" noChangeArrowheads="1"/>
          </p:cNvSpPr>
          <p:nvPr>
            <p:ph type="sldNum" sz="quarter" idx="12"/>
          </p:nvPr>
        </p:nvSpPr>
        <p:spPr/>
        <p:txBody>
          <a:bodyPr/>
          <a:lstStyle>
            <a:lvl1pPr>
              <a:defRPr/>
            </a:lvl1pPr>
          </a:lstStyle>
          <a:p>
            <a:pPr>
              <a:defRPr/>
            </a:pPr>
            <a:fld id="{51A2D0D1-7106-43BF-8BDB-9D423B1D6B89}" type="slidenum">
              <a:rPr lang="en-US"/>
              <a:pPr>
                <a:defRPr/>
              </a:pPr>
              <a:t>‹#›</a:t>
            </a:fld>
            <a:endParaRPr lang="en-US"/>
          </a:p>
        </p:txBody>
      </p:sp>
    </p:spTree>
    <p:extLst>
      <p:ext uri="{BB962C8B-B14F-4D97-AF65-F5344CB8AC3E}">
        <p14:creationId xmlns:p14="http://schemas.microsoft.com/office/powerpoint/2010/main" val="264140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C5B2953-A20A-4FB9-825F-11B087AC71F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7529496-1322-4571-9212-3CC818ABBBD0}"/>
              </a:ext>
            </a:extLst>
          </p:cNvPr>
          <p:cNvSpPr>
            <a:spLocks noGrp="1" noChangeArrowheads="1"/>
          </p:cNvSpPr>
          <p:nvPr>
            <p:ph type="sldNum" sz="quarter" idx="11"/>
          </p:nvPr>
        </p:nvSpPr>
        <p:spPr>
          <a:ln/>
        </p:spPr>
        <p:txBody>
          <a:bodyPr/>
          <a:lstStyle>
            <a:lvl1pPr>
              <a:defRPr/>
            </a:lvl1pPr>
          </a:lstStyle>
          <a:p>
            <a:pPr>
              <a:defRPr/>
            </a:pPr>
            <a:fld id="{516AC167-F428-41E6-8C11-252DB0BE6696}" type="slidenum">
              <a:rPr lang="en-US"/>
              <a:pPr>
                <a:defRPr/>
              </a:pPr>
              <a:t>‹#›</a:t>
            </a:fld>
            <a:endParaRPr lang="en-US"/>
          </a:p>
        </p:txBody>
      </p:sp>
      <p:sp>
        <p:nvSpPr>
          <p:cNvPr id="6" name="Rectangle 16">
            <a:extLst>
              <a:ext uri="{FF2B5EF4-FFF2-40B4-BE49-F238E27FC236}">
                <a16:creationId xmlns:a16="http://schemas.microsoft.com/office/drawing/2014/main" id="{1B120978-9E93-4521-83D8-AB119363BC8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241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FB3B3E3-4EA0-4FC7-9844-8DF94E61156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30C5F7A-87EA-4B7B-ACF6-C8356DDAABE0}"/>
              </a:ext>
            </a:extLst>
          </p:cNvPr>
          <p:cNvSpPr>
            <a:spLocks noGrp="1" noChangeArrowheads="1"/>
          </p:cNvSpPr>
          <p:nvPr>
            <p:ph type="sldNum" sz="quarter" idx="11"/>
          </p:nvPr>
        </p:nvSpPr>
        <p:spPr>
          <a:ln/>
        </p:spPr>
        <p:txBody>
          <a:bodyPr/>
          <a:lstStyle>
            <a:lvl1pPr>
              <a:defRPr/>
            </a:lvl1pPr>
          </a:lstStyle>
          <a:p>
            <a:pPr>
              <a:defRPr/>
            </a:pPr>
            <a:fld id="{75BB346F-5329-42CB-8C87-FFFF4B505109}" type="slidenum">
              <a:rPr lang="en-US"/>
              <a:pPr>
                <a:defRPr/>
              </a:pPr>
              <a:t>‹#›</a:t>
            </a:fld>
            <a:endParaRPr lang="en-US"/>
          </a:p>
        </p:txBody>
      </p:sp>
      <p:sp>
        <p:nvSpPr>
          <p:cNvPr id="6" name="Rectangle 16">
            <a:extLst>
              <a:ext uri="{FF2B5EF4-FFF2-40B4-BE49-F238E27FC236}">
                <a16:creationId xmlns:a16="http://schemas.microsoft.com/office/drawing/2014/main" id="{448EE796-71CF-448A-A5EC-89D5C191FD0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994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4249673-6293-492E-A14C-6383848C59A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0D323FE-D855-4CA8-B03E-362422CA4DD5}"/>
              </a:ext>
            </a:extLst>
          </p:cNvPr>
          <p:cNvSpPr>
            <a:spLocks noGrp="1" noChangeArrowheads="1"/>
          </p:cNvSpPr>
          <p:nvPr>
            <p:ph type="sldNum" sz="quarter" idx="11"/>
          </p:nvPr>
        </p:nvSpPr>
        <p:spPr>
          <a:ln/>
        </p:spPr>
        <p:txBody>
          <a:bodyPr/>
          <a:lstStyle>
            <a:lvl1pPr>
              <a:defRPr/>
            </a:lvl1pPr>
          </a:lstStyle>
          <a:p>
            <a:pPr>
              <a:defRPr/>
            </a:pPr>
            <a:fld id="{4886201E-D42D-456E-BEE6-86A0358D3A08}" type="slidenum">
              <a:rPr lang="en-US"/>
              <a:pPr>
                <a:defRPr/>
              </a:pPr>
              <a:t>‹#›</a:t>
            </a:fld>
            <a:endParaRPr lang="en-US"/>
          </a:p>
        </p:txBody>
      </p:sp>
      <p:sp>
        <p:nvSpPr>
          <p:cNvPr id="6" name="Rectangle 16">
            <a:extLst>
              <a:ext uri="{FF2B5EF4-FFF2-40B4-BE49-F238E27FC236}">
                <a16:creationId xmlns:a16="http://schemas.microsoft.com/office/drawing/2014/main" id="{4AB795F5-8621-4636-8515-6F1A6F782CD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182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BF68C034-5C2F-4288-B656-25D68743DA5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455C475-E294-4940-A0AC-68C38CC3B86A}"/>
              </a:ext>
            </a:extLst>
          </p:cNvPr>
          <p:cNvSpPr>
            <a:spLocks noGrp="1" noChangeArrowheads="1"/>
          </p:cNvSpPr>
          <p:nvPr>
            <p:ph type="sldNum" sz="quarter" idx="11"/>
          </p:nvPr>
        </p:nvSpPr>
        <p:spPr>
          <a:ln/>
        </p:spPr>
        <p:txBody>
          <a:bodyPr/>
          <a:lstStyle>
            <a:lvl1pPr>
              <a:defRPr/>
            </a:lvl1pPr>
          </a:lstStyle>
          <a:p>
            <a:pPr>
              <a:defRPr/>
            </a:pPr>
            <a:fld id="{B4DF9FE3-82AA-4481-850C-9283AFECF567}" type="slidenum">
              <a:rPr lang="en-US"/>
              <a:pPr>
                <a:defRPr/>
              </a:pPr>
              <a:t>‹#›</a:t>
            </a:fld>
            <a:endParaRPr lang="en-US"/>
          </a:p>
        </p:txBody>
      </p:sp>
      <p:sp>
        <p:nvSpPr>
          <p:cNvPr id="6" name="Rectangle 16">
            <a:extLst>
              <a:ext uri="{FF2B5EF4-FFF2-40B4-BE49-F238E27FC236}">
                <a16:creationId xmlns:a16="http://schemas.microsoft.com/office/drawing/2014/main" id="{54252BE0-5A84-4CC5-BD8E-2AAAEA48C8C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51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392910F-F03C-409E-AFC1-F520586CBD8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70C2F80-E71A-4632-90E3-4945F44814EB}"/>
              </a:ext>
            </a:extLst>
          </p:cNvPr>
          <p:cNvSpPr>
            <a:spLocks noGrp="1" noChangeArrowheads="1"/>
          </p:cNvSpPr>
          <p:nvPr>
            <p:ph type="sldNum" sz="quarter" idx="11"/>
          </p:nvPr>
        </p:nvSpPr>
        <p:spPr>
          <a:ln/>
        </p:spPr>
        <p:txBody>
          <a:bodyPr/>
          <a:lstStyle>
            <a:lvl1pPr>
              <a:defRPr/>
            </a:lvl1pPr>
          </a:lstStyle>
          <a:p>
            <a:pPr>
              <a:defRPr/>
            </a:pPr>
            <a:fld id="{2F45139F-A2D6-40B2-87D9-6CF45ABECABA}" type="slidenum">
              <a:rPr lang="en-US"/>
              <a:pPr>
                <a:defRPr/>
              </a:pPr>
              <a:t>‹#›</a:t>
            </a:fld>
            <a:endParaRPr lang="en-US"/>
          </a:p>
        </p:txBody>
      </p:sp>
      <p:sp>
        <p:nvSpPr>
          <p:cNvPr id="7" name="Rectangle 16">
            <a:extLst>
              <a:ext uri="{FF2B5EF4-FFF2-40B4-BE49-F238E27FC236}">
                <a16:creationId xmlns:a16="http://schemas.microsoft.com/office/drawing/2014/main" id="{6F39CF3E-7AFE-4638-AD6C-16738BA17E6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47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01E480F5-99F2-49B5-9EBD-4A3BE2256CB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9779E8EF-32A7-46F7-9E27-46E2281B7FEF}"/>
              </a:ext>
            </a:extLst>
          </p:cNvPr>
          <p:cNvSpPr>
            <a:spLocks noGrp="1" noChangeArrowheads="1"/>
          </p:cNvSpPr>
          <p:nvPr>
            <p:ph type="sldNum" sz="quarter" idx="11"/>
          </p:nvPr>
        </p:nvSpPr>
        <p:spPr>
          <a:ln/>
        </p:spPr>
        <p:txBody>
          <a:bodyPr/>
          <a:lstStyle>
            <a:lvl1pPr>
              <a:defRPr/>
            </a:lvl1pPr>
          </a:lstStyle>
          <a:p>
            <a:pPr>
              <a:defRPr/>
            </a:pPr>
            <a:fld id="{C4E8046F-9F4B-42D7-BEDB-0F88D4475626}" type="slidenum">
              <a:rPr lang="en-US"/>
              <a:pPr>
                <a:defRPr/>
              </a:pPr>
              <a:t>‹#›</a:t>
            </a:fld>
            <a:endParaRPr lang="en-US"/>
          </a:p>
        </p:txBody>
      </p:sp>
      <p:sp>
        <p:nvSpPr>
          <p:cNvPr id="9" name="Rectangle 16">
            <a:extLst>
              <a:ext uri="{FF2B5EF4-FFF2-40B4-BE49-F238E27FC236}">
                <a16:creationId xmlns:a16="http://schemas.microsoft.com/office/drawing/2014/main" id="{3A6DF957-00EF-4690-856D-F5F23BC63BB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038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5280D3E2-3E10-4AF2-B0EA-CB38032C2F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D0397C5E-01C7-4790-BE7C-93B058FD6A57}"/>
              </a:ext>
            </a:extLst>
          </p:cNvPr>
          <p:cNvSpPr>
            <a:spLocks noGrp="1" noChangeArrowheads="1"/>
          </p:cNvSpPr>
          <p:nvPr>
            <p:ph type="sldNum" sz="quarter" idx="11"/>
          </p:nvPr>
        </p:nvSpPr>
        <p:spPr>
          <a:ln/>
        </p:spPr>
        <p:txBody>
          <a:bodyPr/>
          <a:lstStyle>
            <a:lvl1pPr>
              <a:defRPr/>
            </a:lvl1pPr>
          </a:lstStyle>
          <a:p>
            <a:pPr>
              <a:defRPr/>
            </a:pPr>
            <a:fld id="{423F144F-BD72-4F8D-A82F-1A9603ADF01B}" type="slidenum">
              <a:rPr lang="en-US"/>
              <a:pPr>
                <a:defRPr/>
              </a:pPr>
              <a:t>‹#›</a:t>
            </a:fld>
            <a:endParaRPr lang="en-US"/>
          </a:p>
        </p:txBody>
      </p:sp>
      <p:sp>
        <p:nvSpPr>
          <p:cNvPr id="5" name="Rectangle 16">
            <a:extLst>
              <a:ext uri="{FF2B5EF4-FFF2-40B4-BE49-F238E27FC236}">
                <a16:creationId xmlns:a16="http://schemas.microsoft.com/office/drawing/2014/main" id="{ECBDB101-E039-4349-9D89-70DBFCAD36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6415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1AF198-DEB6-4A28-AA7C-6E120670E1B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7B763980-6DB0-4072-B002-5AC4D95E87BA}"/>
              </a:ext>
            </a:extLst>
          </p:cNvPr>
          <p:cNvSpPr>
            <a:spLocks noGrp="1" noChangeArrowheads="1"/>
          </p:cNvSpPr>
          <p:nvPr>
            <p:ph type="sldNum" sz="quarter" idx="11"/>
          </p:nvPr>
        </p:nvSpPr>
        <p:spPr>
          <a:ln/>
        </p:spPr>
        <p:txBody>
          <a:bodyPr/>
          <a:lstStyle>
            <a:lvl1pPr>
              <a:defRPr/>
            </a:lvl1pPr>
          </a:lstStyle>
          <a:p>
            <a:pPr>
              <a:defRPr/>
            </a:pPr>
            <a:fld id="{6B4AF64A-80A1-4B32-B533-E96060901CA3}" type="slidenum">
              <a:rPr lang="en-US"/>
              <a:pPr>
                <a:defRPr/>
              </a:pPr>
              <a:t>‹#›</a:t>
            </a:fld>
            <a:endParaRPr lang="en-US"/>
          </a:p>
        </p:txBody>
      </p:sp>
      <p:sp>
        <p:nvSpPr>
          <p:cNvPr id="4" name="Rectangle 16">
            <a:extLst>
              <a:ext uri="{FF2B5EF4-FFF2-40B4-BE49-F238E27FC236}">
                <a16:creationId xmlns:a16="http://schemas.microsoft.com/office/drawing/2014/main" id="{7E0C8A3A-0A1D-4594-A9F0-0013217D8B4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298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EE379B8-FEB8-4A77-BD2F-028DE147073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34F5A4D-9334-456B-AC26-CDB99785D42B}"/>
              </a:ext>
            </a:extLst>
          </p:cNvPr>
          <p:cNvSpPr>
            <a:spLocks noGrp="1" noChangeArrowheads="1"/>
          </p:cNvSpPr>
          <p:nvPr>
            <p:ph type="sldNum" sz="quarter" idx="11"/>
          </p:nvPr>
        </p:nvSpPr>
        <p:spPr>
          <a:ln/>
        </p:spPr>
        <p:txBody>
          <a:bodyPr/>
          <a:lstStyle>
            <a:lvl1pPr>
              <a:defRPr/>
            </a:lvl1pPr>
          </a:lstStyle>
          <a:p>
            <a:pPr>
              <a:defRPr/>
            </a:pPr>
            <a:fld id="{B9B3592B-A6B2-44DA-B08B-9523B31FBAC5}" type="slidenum">
              <a:rPr lang="en-US"/>
              <a:pPr>
                <a:defRPr/>
              </a:pPr>
              <a:t>‹#›</a:t>
            </a:fld>
            <a:endParaRPr lang="en-US"/>
          </a:p>
        </p:txBody>
      </p:sp>
      <p:sp>
        <p:nvSpPr>
          <p:cNvPr id="7" name="Rectangle 16">
            <a:extLst>
              <a:ext uri="{FF2B5EF4-FFF2-40B4-BE49-F238E27FC236}">
                <a16:creationId xmlns:a16="http://schemas.microsoft.com/office/drawing/2014/main" id="{A6047C44-02BF-4558-85F8-C5A83F4ED50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963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AF56C67-D866-4F28-ADB0-2A7263E774A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2C4775A-DC8A-469A-8BAA-6BB6C0FF5870}"/>
              </a:ext>
            </a:extLst>
          </p:cNvPr>
          <p:cNvSpPr>
            <a:spLocks noGrp="1" noChangeArrowheads="1"/>
          </p:cNvSpPr>
          <p:nvPr>
            <p:ph type="sldNum" sz="quarter" idx="11"/>
          </p:nvPr>
        </p:nvSpPr>
        <p:spPr>
          <a:ln/>
        </p:spPr>
        <p:txBody>
          <a:bodyPr/>
          <a:lstStyle>
            <a:lvl1pPr>
              <a:defRPr/>
            </a:lvl1pPr>
          </a:lstStyle>
          <a:p>
            <a:pPr>
              <a:defRPr/>
            </a:pPr>
            <a:fld id="{43C79DC3-F4E0-4499-9D28-0817FEF64757}" type="slidenum">
              <a:rPr lang="en-US"/>
              <a:pPr>
                <a:defRPr/>
              </a:pPr>
              <a:t>‹#›</a:t>
            </a:fld>
            <a:endParaRPr lang="en-US"/>
          </a:p>
        </p:txBody>
      </p:sp>
      <p:sp>
        <p:nvSpPr>
          <p:cNvPr id="7" name="Rectangle 16">
            <a:extLst>
              <a:ext uri="{FF2B5EF4-FFF2-40B4-BE49-F238E27FC236}">
                <a16:creationId xmlns:a16="http://schemas.microsoft.com/office/drawing/2014/main" id="{70B18D5B-EF47-4A59-BE59-83676AF2F82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801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2267041-49DD-4833-90F5-4568669A8C9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6FC1D6B6-5A56-411D-889B-129A656931B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1A68497-6576-4490-B86B-559880D091CA}" type="slidenum">
              <a:rPr lang="en-US"/>
              <a:pPr>
                <a:defRPr/>
              </a:pPr>
              <a:t>‹#›</a:t>
            </a:fld>
            <a:endParaRPr lang="en-US"/>
          </a:p>
        </p:txBody>
      </p:sp>
      <p:grpSp>
        <p:nvGrpSpPr>
          <p:cNvPr id="1028" name="Group 4">
            <a:extLst>
              <a:ext uri="{FF2B5EF4-FFF2-40B4-BE49-F238E27FC236}">
                <a16:creationId xmlns:a16="http://schemas.microsoft.com/office/drawing/2014/main" id="{D7AA305D-DAC5-4732-BE27-93745E1C777F}"/>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DC14B494-20E8-4065-A90E-29464A2AE129}"/>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3" name="Rectangle 6">
              <a:extLst>
                <a:ext uri="{FF2B5EF4-FFF2-40B4-BE49-F238E27FC236}">
                  <a16:creationId xmlns:a16="http://schemas.microsoft.com/office/drawing/2014/main" id="{C34C4410-3E16-4A29-BB83-CA29E4CE29F5}"/>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4" name="Rectangle 7">
              <a:extLst>
                <a:ext uri="{FF2B5EF4-FFF2-40B4-BE49-F238E27FC236}">
                  <a16:creationId xmlns:a16="http://schemas.microsoft.com/office/drawing/2014/main" id="{8D8FBFD1-0C1B-4EB1-A8EE-B52707FF5D32}"/>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5" name="Rectangle 8">
              <a:extLst>
                <a:ext uri="{FF2B5EF4-FFF2-40B4-BE49-F238E27FC236}">
                  <a16:creationId xmlns:a16="http://schemas.microsoft.com/office/drawing/2014/main" id="{8353A1CA-B711-40A0-B807-1E721F523BD5}"/>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6" name="Rectangle 9">
              <a:extLst>
                <a:ext uri="{FF2B5EF4-FFF2-40B4-BE49-F238E27FC236}">
                  <a16:creationId xmlns:a16="http://schemas.microsoft.com/office/drawing/2014/main" id="{CE98D9CB-55B2-45DE-B3B7-B205DE377DEF}"/>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37" name="Rectangle 10">
              <a:extLst>
                <a:ext uri="{FF2B5EF4-FFF2-40B4-BE49-F238E27FC236}">
                  <a16:creationId xmlns:a16="http://schemas.microsoft.com/office/drawing/2014/main" id="{E1AF3162-0983-4071-87FA-EDD8D98F8733}"/>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8" name="Rectangle 11">
              <a:extLst>
                <a:ext uri="{FF2B5EF4-FFF2-40B4-BE49-F238E27FC236}">
                  <a16:creationId xmlns:a16="http://schemas.microsoft.com/office/drawing/2014/main" id="{7B491119-665B-45FA-8E8D-33B048D0FD67}"/>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9" name="Rectangle 12">
              <a:extLst>
                <a:ext uri="{FF2B5EF4-FFF2-40B4-BE49-F238E27FC236}">
                  <a16:creationId xmlns:a16="http://schemas.microsoft.com/office/drawing/2014/main" id="{11C55143-9B05-4AEC-A3F4-F25970A76899}"/>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40" name="Rectangle 13">
              <a:extLst>
                <a:ext uri="{FF2B5EF4-FFF2-40B4-BE49-F238E27FC236}">
                  <a16:creationId xmlns:a16="http://schemas.microsoft.com/office/drawing/2014/main" id="{D7CC5E86-08C3-4842-AC40-DCF323C1813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grpSp>
      <p:sp>
        <p:nvSpPr>
          <p:cNvPr id="1029" name="Rectangle 14">
            <a:extLst>
              <a:ext uri="{FF2B5EF4-FFF2-40B4-BE49-F238E27FC236}">
                <a16:creationId xmlns:a16="http://schemas.microsoft.com/office/drawing/2014/main" id="{07520815-5B98-4F47-987A-90EA4E988DF9}"/>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651FAC29-7C2E-4A75-9399-19DE3A565C6F}"/>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2" name="Rectangle 16">
            <a:extLst>
              <a:ext uri="{FF2B5EF4-FFF2-40B4-BE49-F238E27FC236}">
                <a16:creationId xmlns:a16="http://schemas.microsoft.com/office/drawing/2014/main" id="{7CEAD9D2-420C-464E-A854-B8D9FF6A9E1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68"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chieve.lausd.net/Page/10470"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B9DF4B2-E019-46BE-BF18-1FB951BB720D}"/>
              </a:ext>
            </a:extLst>
          </p:cNvPr>
          <p:cNvSpPr>
            <a:spLocks noGrp="1" noChangeArrowheads="1"/>
          </p:cNvSpPr>
          <p:nvPr>
            <p:ph type="ctrTitle"/>
          </p:nvPr>
        </p:nvSpPr>
        <p:spPr/>
        <p:txBody>
          <a:bodyPr/>
          <a:lstStyle/>
          <a:p>
            <a:pPr algn="r" eaLnBrk="1" hangingPunct="1"/>
            <a:r>
              <a:rPr lang="en-US" altLang="en-US" sz="4000" b="1" dirty="0"/>
              <a:t>Educating Students with Disabilities in the  Least Restrictive Environment </a:t>
            </a:r>
          </a:p>
        </p:txBody>
      </p:sp>
      <p:sp>
        <p:nvSpPr>
          <p:cNvPr id="5123" name="Subtitle 1">
            <a:extLst>
              <a:ext uri="{FF2B5EF4-FFF2-40B4-BE49-F238E27FC236}">
                <a16:creationId xmlns:a16="http://schemas.microsoft.com/office/drawing/2014/main" id="{0B7FB4A4-4B0B-47EB-BABC-8D8981FBF865}"/>
              </a:ext>
            </a:extLst>
          </p:cNvPr>
          <p:cNvSpPr>
            <a:spLocks noGrp="1"/>
          </p:cNvSpPr>
          <p:nvPr>
            <p:ph type="subTitle" idx="1"/>
          </p:nvPr>
        </p:nvSpPr>
        <p:spPr/>
        <p:txBody>
          <a:bodyPr/>
          <a:lstStyle/>
          <a:p>
            <a:r>
              <a:rPr lang="en-US" altLang="en-US" sz="2800" b="1"/>
              <a:t>                                     June </a:t>
            </a:r>
            <a:r>
              <a:rPr lang="en-US" altLang="en-US" sz="2800" b="1" dirty="0"/>
              <a:t>6, 2019 </a:t>
            </a:r>
          </a:p>
          <a:p>
            <a:pPr algn="r"/>
            <a:r>
              <a:rPr lang="en-US" altLang="en-US" sz="2800" b="1" dirty="0"/>
              <a:t>Pacific Blvd School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371600"/>
          </a:xfrm>
        </p:spPr>
        <p:txBody>
          <a:bodyPr/>
          <a:lstStyle/>
          <a:p>
            <a:r>
              <a:rPr lang="en-US" sz="4000" b="1" dirty="0"/>
              <a:t>Continuum of Available Placement Options </a:t>
            </a:r>
          </a:p>
        </p:txBody>
      </p:sp>
      <p:sp>
        <p:nvSpPr>
          <p:cNvPr id="3" name="Content Placeholder 2"/>
          <p:cNvSpPr>
            <a:spLocks noGrp="1"/>
          </p:cNvSpPr>
          <p:nvPr>
            <p:ph idx="1"/>
          </p:nvPr>
        </p:nvSpPr>
        <p:spPr>
          <a:xfrm>
            <a:off x="457200" y="1981200"/>
            <a:ext cx="8229600" cy="4495800"/>
          </a:xfrm>
        </p:spPr>
        <p:txBody>
          <a:bodyPr/>
          <a:lstStyle/>
          <a:p>
            <a:r>
              <a:rPr lang="en-US" dirty="0"/>
              <a:t>The regulations also mandate that the public agency offer a wide range of placement options, known as the continuum of alternative placements, to ensure that each student is educated in what is determined to be the least restrictive environment that is appropriate for that individual. </a:t>
            </a:r>
          </a:p>
        </p:txBody>
      </p:sp>
    </p:spTree>
    <p:extLst>
      <p:ext uri="{BB962C8B-B14F-4D97-AF65-F5344CB8AC3E}">
        <p14:creationId xmlns:p14="http://schemas.microsoft.com/office/powerpoint/2010/main" val="239932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1447800"/>
          </a:xfrm>
        </p:spPr>
        <p:txBody>
          <a:bodyPr/>
          <a:lstStyle/>
          <a:p>
            <a:r>
              <a:rPr lang="en-US" sz="3200" b="1" dirty="0"/>
              <a:t>Continuum of Placement Options from Less to More Restrictive includes:</a:t>
            </a:r>
            <a:br>
              <a:rPr lang="en-US" dirty="0"/>
            </a:br>
            <a:endParaRPr lang="en-US" dirty="0"/>
          </a:p>
        </p:txBody>
      </p:sp>
      <p:sp>
        <p:nvSpPr>
          <p:cNvPr id="3" name="Content Placeholder 2"/>
          <p:cNvSpPr>
            <a:spLocks noGrp="1"/>
          </p:cNvSpPr>
          <p:nvPr>
            <p:ph idx="1"/>
          </p:nvPr>
        </p:nvSpPr>
        <p:spPr>
          <a:xfrm>
            <a:off x="152400" y="1752600"/>
            <a:ext cx="9067800" cy="4953000"/>
          </a:xfrm>
        </p:spPr>
        <p:txBody>
          <a:bodyPr/>
          <a:lstStyle/>
          <a:p>
            <a:r>
              <a:rPr lang="en-US" sz="1800" b="1" dirty="0"/>
              <a:t>General education schools</a:t>
            </a:r>
          </a:p>
          <a:p>
            <a:pPr lvl="1"/>
            <a:r>
              <a:rPr lang="en-US" sz="1400" dirty="0"/>
              <a:t>General education classroom with accommodations and modifications</a:t>
            </a:r>
          </a:p>
          <a:p>
            <a:pPr lvl="1"/>
            <a:r>
              <a:rPr lang="en-US" sz="1400" dirty="0"/>
              <a:t>General education classroom with supplementary aids and supports</a:t>
            </a:r>
          </a:p>
          <a:p>
            <a:pPr lvl="1"/>
            <a:r>
              <a:rPr lang="en-US" sz="1400" dirty="0"/>
              <a:t>General education classroom with related services</a:t>
            </a:r>
          </a:p>
          <a:p>
            <a:pPr lvl="1"/>
            <a:r>
              <a:rPr lang="en-US" sz="1400" dirty="0"/>
              <a:t>General education classroom with resource specialist services</a:t>
            </a:r>
          </a:p>
          <a:p>
            <a:pPr lvl="1"/>
            <a:r>
              <a:rPr lang="en-US" sz="1400" dirty="0"/>
              <a:t>General education classroom and special day program</a:t>
            </a:r>
          </a:p>
          <a:p>
            <a:r>
              <a:rPr lang="en-US" sz="1800" b="1" dirty="0"/>
              <a:t>Special day program</a:t>
            </a:r>
          </a:p>
          <a:p>
            <a:pPr lvl="1"/>
            <a:r>
              <a:rPr lang="en-US" sz="1400" dirty="0"/>
              <a:t>Special schools or centers</a:t>
            </a:r>
          </a:p>
          <a:p>
            <a:pPr lvl="1"/>
            <a:r>
              <a:rPr lang="en-US" sz="1400" dirty="0"/>
              <a:t>Special day program </a:t>
            </a:r>
          </a:p>
          <a:p>
            <a:r>
              <a:rPr lang="en-US" sz="1800" b="1" dirty="0"/>
              <a:t>Nonpublic schools</a:t>
            </a:r>
          </a:p>
          <a:p>
            <a:pPr lvl="1"/>
            <a:r>
              <a:rPr lang="en-US" sz="1400" dirty="0"/>
              <a:t>Dual enrollment (public and nonpublic schools)</a:t>
            </a:r>
          </a:p>
          <a:p>
            <a:pPr lvl="1"/>
            <a:r>
              <a:rPr lang="en-US" sz="1400" dirty="0"/>
              <a:t>Nonpublic school or center</a:t>
            </a:r>
          </a:p>
          <a:p>
            <a:r>
              <a:rPr lang="en-US" sz="1800" b="1" dirty="0"/>
              <a:t>Home or hospital</a:t>
            </a:r>
          </a:p>
          <a:p>
            <a:pPr lvl="1"/>
            <a:r>
              <a:rPr lang="en-US" sz="1400" dirty="0"/>
              <a:t>Instruction in the home or hospital</a:t>
            </a:r>
          </a:p>
          <a:p>
            <a:r>
              <a:rPr lang="en-US" sz="1800" b="1" dirty="0"/>
              <a:t>Residential</a:t>
            </a:r>
          </a:p>
          <a:p>
            <a:pPr lvl="1"/>
            <a:r>
              <a:rPr lang="en-US" sz="1400" dirty="0"/>
              <a:t>State special school*</a:t>
            </a:r>
          </a:p>
          <a:p>
            <a:pPr lvl="1"/>
            <a:r>
              <a:rPr lang="en-US" sz="1400" dirty="0"/>
              <a:t>Nonpublic School or Center </a:t>
            </a:r>
          </a:p>
          <a:p>
            <a:pPr marL="0" lvl="0" indent="0">
              <a:buNone/>
            </a:pPr>
            <a:endParaRPr lang="en-US" sz="1800" dirty="0"/>
          </a:p>
          <a:p>
            <a:endParaRPr lang="en-US" sz="1800" dirty="0"/>
          </a:p>
        </p:txBody>
      </p:sp>
    </p:spTree>
    <p:extLst>
      <p:ext uri="{BB962C8B-B14F-4D97-AF65-F5344CB8AC3E}">
        <p14:creationId xmlns:p14="http://schemas.microsoft.com/office/powerpoint/2010/main" val="115007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Role of the IEP Team in the LRE Determination </a:t>
            </a:r>
          </a:p>
        </p:txBody>
      </p:sp>
      <p:sp>
        <p:nvSpPr>
          <p:cNvPr id="3" name="Content Placeholder 2"/>
          <p:cNvSpPr>
            <a:spLocks noGrp="1"/>
          </p:cNvSpPr>
          <p:nvPr>
            <p:ph idx="1"/>
          </p:nvPr>
        </p:nvSpPr>
        <p:spPr/>
        <p:txBody>
          <a:bodyPr/>
          <a:lstStyle/>
          <a:p>
            <a:r>
              <a:rPr lang="en-US" dirty="0"/>
              <a:t>The IDEA provides that the extent to which an individual student with disabilities participates in the regular education setting with the use of supplementary aids and services must be determined on a case-by-case basis by the </a:t>
            </a:r>
            <a:r>
              <a:rPr lang="en-US" b="1" i="1" u="sng" dirty="0"/>
              <a:t>individualized education program (IEP) team.  </a:t>
            </a:r>
          </a:p>
          <a:p>
            <a:endParaRPr lang="en-US" dirty="0"/>
          </a:p>
        </p:txBody>
      </p:sp>
    </p:spTree>
    <p:extLst>
      <p:ext uri="{BB962C8B-B14F-4D97-AF65-F5344CB8AC3E}">
        <p14:creationId xmlns:p14="http://schemas.microsoft.com/office/powerpoint/2010/main" val="233575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Required Members of the IEP Team </a:t>
            </a:r>
          </a:p>
        </p:txBody>
      </p:sp>
      <p:sp>
        <p:nvSpPr>
          <p:cNvPr id="3" name="Content Placeholder 2"/>
          <p:cNvSpPr>
            <a:spLocks noGrp="1"/>
          </p:cNvSpPr>
          <p:nvPr>
            <p:ph idx="1"/>
          </p:nvPr>
        </p:nvSpPr>
        <p:spPr>
          <a:xfrm>
            <a:off x="457200" y="1828800"/>
            <a:ext cx="8686800" cy="4038600"/>
          </a:xfrm>
        </p:spPr>
        <p:txBody>
          <a:bodyPr/>
          <a:lstStyle/>
          <a:p>
            <a:r>
              <a:rPr lang="en-US" sz="1800" dirty="0"/>
              <a:t>Child's parent or guardian, and/or representative;</a:t>
            </a:r>
          </a:p>
          <a:p>
            <a:pPr lvl="0"/>
            <a:r>
              <a:rPr lang="en-US" sz="1800" dirty="0"/>
              <a:t>A school administrator;</a:t>
            </a:r>
          </a:p>
          <a:p>
            <a:pPr lvl="0"/>
            <a:r>
              <a:rPr lang="en-US" sz="1800" dirty="0"/>
              <a:t>A special education teacher or a special education provider when appropriate;</a:t>
            </a:r>
          </a:p>
          <a:p>
            <a:pPr lvl="0"/>
            <a:r>
              <a:rPr lang="en-US" sz="1800" dirty="0"/>
              <a:t>A general education teacher if the child is or may be participating in general education;</a:t>
            </a:r>
          </a:p>
          <a:p>
            <a:pPr lvl="0"/>
            <a:r>
              <a:rPr lang="en-US" sz="1800" dirty="0"/>
              <a:t>Other persons, such as the child, or whom the parent or the school wish to invite; and</a:t>
            </a:r>
          </a:p>
          <a:p>
            <a:pPr lvl="0"/>
            <a:r>
              <a:rPr lang="en-US" sz="1800" dirty="0"/>
              <a:t>A person knowledgeable about the assessment procedures used to assess the  child, familiar with the results of the assessment, and qualified to interpret the instructional implications of the results. This may be one of the persons described above.</a:t>
            </a:r>
          </a:p>
          <a:p>
            <a:pPr lvl="0"/>
            <a:r>
              <a:rPr lang="en-US" sz="1800" dirty="0"/>
              <a:t>There are circumstances where members of the IEP team can be excused from attending, with parent’s written approval.</a:t>
            </a:r>
          </a:p>
          <a:p>
            <a:endParaRPr lang="en-US" sz="2000" dirty="0"/>
          </a:p>
        </p:txBody>
      </p:sp>
    </p:spTree>
    <p:extLst>
      <p:ext uri="{BB962C8B-B14F-4D97-AF65-F5344CB8AC3E}">
        <p14:creationId xmlns:p14="http://schemas.microsoft.com/office/powerpoint/2010/main" val="359762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4000" b="1" dirty="0"/>
              <a:t>IEP Team Responsibility </a:t>
            </a:r>
          </a:p>
        </p:txBody>
      </p:sp>
      <p:sp>
        <p:nvSpPr>
          <p:cNvPr id="3" name="Content Placeholder 2"/>
          <p:cNvSpPr>
            <a:spLocks noGrp="1"/>
          </p:cNvSpPr>
          <p:nvPr>
            <p:ph idx="1"/>
          </p:nvPr>
        </p:nvSpPr>
        <p:spPr>
          <a:xfrm>
            <a:off x="457200" y="1447800"/>
            <a:ext cx="8229600" cy="4191000"/>
          </a:xfrm>
        </p:spPr>
        <p:txBody>
          <a:bodyPr/>
          <a:lstStyle/>
          <a:p>
            <a:r>
              <a:rPr lang="en-US" dirty="0"/>
              <a:t>Identify the unique educational needs of each eligible student and determine the possible range of aids and supports that might allow the student to be educated satisfactorily in the regular educational environment before a more restrictive placement is considered.</a:t>
            </a:r>
          </a:p>
        </p:txBody>
      </p:sp>
    </p:spTree>
    <p:extLst>
      <p:ext uri="{BB962C8B-B14F-4D97-AF65-F5344CB8AC3E}">
        <p14:creationId xmlns:p14="http://schemas.microsoft.com/office/powerpoint/2010/main" val="282227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1371600"/>
          </a:xfrm>
        </p:spPr>
        <p:txBody>
          <a:bodyPr/>
          <a:lstStyle/>
          <a:p>
            <a:r>
              <a:rPr lang="en-US" sz="3600" b="1" dirty="0"/>
              <a:t>Continued LRE Mandates with Respect to Making Placement Decision</a:t>
            </a:r>
          </a:p>
        </p:txBody>
      </p:sp>
      <p:sp>
        <p:nvSpPr>
          <p:cNvPr id="3" name="Content Placeholder 2"/>
          <p:cNvSpPr>
            <a:spLocks noGrp="1"/>
          </p:cNvSpPr>
          <p:nvPr>
            <p:ph idx="1"/>
          </p:nvPr>
        </p:nvSpPr>
        <p:spPr>
          <a:xfrm>
            <a:off x="457199" y="2384490"/>
            <a:ext cx="7655249" cy="4691224"/>
          </a:xfrm>
        </p:spPr>
        <p:txBody>
          <a:bodyPr/>
          <a:lstStyle/>
          <a:p>
            <a:pPr marL="514350" indent="-514350">
              <a:buFont typeface="+mj-lt"/>
              <a:buAutoNum type="arabicPeriod"/>
            </a:pPr>
            <a:r>
              <a:rPr lang="en-US" sz="2400" dirty="0"/>
              <a:t>Special classes, separate schooling, or other removal from the regular classroom occurs only when the nature or the severity of the disability is such that education in the regular class cannot be satisfactorily achieved with appropriate aids and supports.</a:t>
            </a:r>
          </a:p>
          <a:p>
            <a:pPr marL="514350" indent="-514350">
              <a:buFont typeface="+mj-lt"/>
              <a:buAutoNum type="arabicPeriod"/>
            </a:pPr>
            <a:r>
              <a:rPr lang="en-US" sz="2400" dirty="0"/>
              <a:t>Unless the student’s IEP requires some other kind of arrangement, the student attends the same school he or she would attend if not eligible for special education services. </a:t>
            </a:r>
          </a:p>
          <a:p>
            <a:pPr marL="0" indent="0">
              <a:buNone/>
            </a:pPr>
            <a:endParaRPr lang="en-US" dirty="0"/>
          </a:p>
        </p:txBody>
      </p:sp>
    </p:spTree>
    <p:extLst>
      <p:ext uri="{BB962C8B-B14F-4D97-AF65-F5344CB8AC3E}">
        <p14:creationId xmlns:p14="http://schemas.microsoft.com/office/powerpoint/2010/main" val="207776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9"/>
            <a:ext cx="8534400" cy="990601"/>
          </a:xfrm>
        </p:spPr>
        <p:txBody>
          <a:bodyPr/>
          <a:lstStyle/>
          <a:p>
            <a:r>
              <a:rPr lang="en-US" sz="4000" b="1" dirty="0"/>
              <a:t>Continued LRE Mandates with Respect to Making Placement Decision</a:t>
            </a:r>
            <a:endParaRPr lang="en-US" sz="4000" dirty="0"/>
          </a:p>
        </p:txBody>
      </p:sp>
      <p:sp>
        <p:nvSpPr>
          <p:cNvPr id="3" name="Content Placeholder 2"/>
          <p:cNvSpPr>
            <a:spLocks noGrp="1"/>
          </p:cNvSpPr>
          <p:nvPr>
            <p:ph idx="1"/>
          </p:nvPr>
        </p:nvSpPr>
        <p:spPr>
          <a:xfrm>
            <a:off x="457200" y="2590800"/>
            <a:ext cx="8382000" cy="4267200"/>
          </a:xfrm>
        </p:spPr>
        <p:txBody>
          <a:bodyPr/>
          <a:lstStyle/>
          <a:p>
            <a:pPr marL="0" indent="0">
              <a:buNone/>
            </a:pPr>
            <a:r>
              <a:rPr lang="en-US" sz="2400" dirty="0"/>
              <a:t>3</a:t>
            </a:r>
            <a:r>
              <a:rPr lang="en-US" dirty="0"/>
              <a:t>. </a:t>
            </a:r>
            <a:r>
              <a:rPr lang="en-US" sz="2400" dirty="0"/>
              <a:t>Students with disabilities must be afforded the opportunity to participate in nonacademic and extracurricular services and activities along with their peers in regular education</a:t>
            </a:r>
          </a:p>
          <a:p>
            <a:pPr marL="0" indent="0">
              <a:buNone/>
            </a:pPr>
            <a:endParaRPr lang="en-US" sz="2400" dirty="0"/>
          </a:p>
          <a:p>
            <a:pPr marL="0" indent="0">
              <a:buNone/>
            </a:pPr>
            <a:r>
              <a:rPr lang="en-US" sz="2400" dirty="0"/>
              <a:t>4. When there is a reasonable likelihood that a student with a disability can be educated in the regular classroom with the use of supplementary aids and supports, then that placement should be tried.</a:t>
            </a:r>
          </a:p>
        </p:txBody>
      </p:sp>
    </p:spTree>
    <p:extLst>
      <p:ext uri="{BB962C8B-B14F-4D97-AF65-F5344CB8AC3E}">
        <p14:creationId xmlns:p14="http://schemas.microsoft.com/office/powerpoint/2010/main" val="34376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en-US" sz="4000" b="1" dirty="0"/>
              <a:t>Parents’ Rights and Procedural Safeguards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087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609600"/>
            <a:ext cx="8305800" cy="1447800"/>
          </a:xfrm>
        </p:spPr>
        <p:txBody>
          <a:bodyPr/>
          <a:lstStyle/>
          <a:p>
            <a:pPr eaLnBrk="1" hangingPunct="1"/>
            <a:r>
              <a:rPr lang="en-US" altLang="en-US" sz="4000" i="1" dirty="0"/>
              <a:t>A Parent’s Guide to Special Education Services </a:t>
            </a:r>
            <a:br>
              <a:rPr lang="en-US" altLang="en-US" sz="4000" i="1" dirty="0"/>
            </a:br>
            <a:endParaRPr lang="en-US" altLang="en-US" sz="4000" i="1" dirty="0"/>
          </a:p>
        </p:txBody>
      </p:sp>
      <p:sp>
        <p:nvSpPr>
          <p:cNvPr id="13315" name="Rectangle 3"/>
          <p:cNvSpPr>
            <a:spLocks noGrp="1" noChangeArrowheads="1"/>
          </p:cNvSpPr>
          <p:nvPr>
            <p:ph type="body" idx="1"/>
          </p:nvPr>
        </p:nvSpPr>
        <p:spPr>
          <a:xfrm>
            <a:off x="457200" y="2286000"/>
            <a:ext cx="8229600" cy="3962400"/>
          </a:xfrm>
        </p:spPr>
        <p:txBody>
          <a:bodyPr/>
          <a:lstStyle/>
          <a:p>
            <a:pPr eaLnBrk="1" hangingPunct="1"/>
            <a:r>
              <a:rPr lang="en-US" altLang="en-US" dirty="0"/>
              <a:t>Distributed to Parents at the following times: </a:t>
            </a:r>
          </a:p>
          <a:p>
            <a:pPr lvl="1"/>
            <a:r>
              <a:rPr lang="en-US" sz="2400" dirty="0"/>
              <a:t>Upon initial referral for special education or initial request for an evaluation; </a:t>
            </a:r>
          </a:p>
          <a:p>
            <a:pPr lvl="1"/>
            <a:r>
              <a:rPr lang="en-US" sz="2400" dirty="0"/>
              <a:t>Each time the parent is given an assessment plan to evaluate their child;</a:t>
            </a:r>
          </a:p>
          <a:p>
            <a:pPr lvl="1"/>
            <a:r>
              <a:rPr lang="en-US" sz="2400" dirty="0"/>
              <a:t>Upon initial filing of a State complaint, request for mediation only, or request for a due process hearing in a school year;</a:t>
            </a:r>
          </a:p>
          <a:p>
            <a:pPr lvl="1" eaLnBrk="1" hangingPunct="1"/>
            <a:endParaRPr lang="en-US" altLang="en-US" sz="2400" dirty="0"/>
          </a:p>
        </p:txBody>
      </p:sp>
    </p:spTree>
    <p:extLst>
      <p:ext uri="{BB962C8B-B14F-4D97-AF65-F5344CB8AC3E}">
        <p14:creationId xmlns:p14="http://schemas.microsoft.com/office/powerpoint/2010/main" val="400362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609600"/>
            <a:ext cx="8305800" cy="1447800"/>
          </a:xfrm>
        </p:spPr>
        <p:txBody>
          <a:bodyPr/>
          <a:lstStyle/>
          <a:p>
            <a:pPr eaLnBrk="1" hangingPunct="1"/>
            <a:r>
              <a:rPr lang="en-US" altLang="en-US" sz="4000" i="1" dirty="0"/>
              <a:t>A Parent’s Guide to Special Education Services Continued </a:t>
            </a:r>
            <a:br>
              <a:rPr lang="en-US" altLang="en-US" sz="4000" i="1" dirty="0"/>
            </a:br>
            <a:endParaRPr lang="en-US" altLang="en-US" sz="4000" i="1" dirty="0"/>
          </a:p>
        </p:txBody>
      </p:sp>
      <p:sp>
        <p:nvSpPr>
          <p:cNvPr id="13315" name="Rectangle 3"/>
          <p:cNvSpPr>
            <a:spLocks noGrp="1" noChangeArrowheads="1"/>
          </p:cNvSpPr>
          <p:nvPr>
            <p:ph type="body" idx="1"/>
          </p:nvPr>
        </p:nvSpPr>
        <p:spPr>
          <a:xfrm>
            <a:off x="457200" y="2057400"/>
            <a:ext cx="8229600" cy="4343400"/>
          </a:xfrm>
        </p:spPr>
        <p:txBody>
          <a:bodyPr/>
          <a:lstStyle/>
          <a:p>
            <a:pPr eaLnBrk="1" hangingPunct="1"/>
            <a:r>
              <a:rPr lang="en-US" altLang="en-US" dirty="0"/>
              <a:t>Distributed to Parents at the following times:</a:t>
            </a:r>
          </a:p>
          <a:p>
            <a:pPr lvl="1" eaLnBrk="1" hangingPunct="1"/>
            <a:r>
              <a:rPr lang="en-US" dirty="0">
                <a:latin typeface="+mj-lt"/>
                <a:ea typeface="Times New Roman" panose="02020603050405020304" pitchFamily="18" charset="0"/>
              </a:rPr>
              <a:t>Whenever a decision is made to take disciplinary action that constitutes a change in placement;</a:t>
            </a:r>
          </a:p>
          <a:p>
            <a:pPr lvl="1" eaLnBrk="1" hangingPunct="1"/>
            <a:r>
              <a:rPr lang="en-US" dirty="0">
                <a:latin typeface="+mj-lt"/>
                <a:ea typeface="Times New Roman" panose="02020603050405020304" pitchFamily="18" charset="0"/>
              </a:rPr>
              <a:t>Whenever a parent revokes consent for continued provision of special education and related services; and </a:t>
            </a:r>
          </a:p>
          <a:p>
            <a:pPr lvl="1"/>
            <a:r>
              <a:rPr lang="en-US" dirty="0">
                <a:latin typeface="+mj-lt"/>
                <a:ea typeface="Times New Roman" panose="02020603050405020304" pitchFamily="18" charset="0"/>
              </a:rPr>
              <a:t>Whenever a parent requests a copy.</a:t>
            </a:r>
            <a:endParaRPr lang="en-US" dirty="0">
              <a:latin typeface="+mj-lt"/>
            </a:endParaRPr>
          </a:p>
          <a:p>
            <a:pPr lvl="1"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83818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642F728-0235-4A4A-BFF2-DF032A3A4977}"/>
              </a:ext>
            </a:extLst>
          </p:cNvPr>
          <p:cNvSpPr>
            <a:spLocks noGrp="1" noChangeArrowheads="1"/>
          </p:cNvSpPr>
          <p:nvPr>
            <p:ph type="title"/>
          </p:nvPr>
        </p:nvSpPr>
        <p:spPr/>
        <p:txBody>
          <a:bodyPr/>
          <a:lstStyle/>
          <a:p>
            <a:pPr eaLnBrk="1" hangingPunct="1"/>
            <a:r>
              <a:rPr lang="en-US" altLang="en-US" sz="4000" b="1" dirty="0"/>
              <a:t>Outcomes</a:t>
            </a:r>
          </a:p>
        </p:txBody>
      </p:sp>
      <p:sp>
        <p:nvSpPr>
          <p:cNvPr id="5123" name="Rectangle 3">
            <a:extLst>
              <a:ext uri="{FF2B5EF4-FFF2-40B4-BE49-F238E27FC236}">
                <a16:creationId xmlns:a16="http://schemas.microsoft.com/office/drawing/2014/main" id="{9A8C5F47-9623-4581-897D-DAE6E06E848E}"/>
              </a:ext>
            </a:extLst>
          </p:cNvPr>
          <p:cNvSpPr>
            <a:spLocks noGrp="1" noChangeArrowheads="1"/>
          </p:cNvSpPr>
          <p:nvPr>
            <p:ph type="body" idx="1"/>
          </p:nvPr>
        </p:nvSpPr>
        <p:spPr>
          <a:xfrm>
            <a:off x="457200" y="1524000"/>
            <a:ext cx="8229600" cy="4343400"/>
          </a:xfrm>
        </p:spPr>
        <p:txBody>
          <a:bodyPr/>
          <a:lstStyle/>
          <a:p>
            <a:pPr marL="0" indent="0" eaLnBrk="1" hangingPunct="1">
              <a:lnSpc>
                <a:spcPct val="90000"/>
              </a:lnSpc>
              <a:buSzPct val="100000"/>
              <a:buFont typeface="Wingdings" panose="05000000000000000000" pitchFamily="2" charset="2"/>
              <a:buNone/>
              <a:defRPr/>
            </a:pPr>
            <a:endParaRPr lang="en-US" altLang="en-US" sz="2600" dirty="0"/>
          </a:p>
          <a:p>
            <a:pPr marL="0" indent="0" eaLnBrk="1" hangingPunct="1">
              <a:lnSpc>
                <a:spcPct val="90000"/>
              </a:lnSpc>
              <a:buSzPct val="100000"/>
              <a:buNone/>
              <a:defRPr/>
            </a:pPr>
            <a:endParaRPr lang="en-US" altLang="en-US" sz="2400" dirty="0"/>
          </a:p>
          <a:p>
            <a:pPr eaLnBrk="1" hangingPunct="1">
              <a:lnSpc>
                <a:spcPct val="90000"/>
              </a:lnSpc>
              <a:buSzPct val="100000"/>
              <a:defRPr/>
            </a:pPr>
            <a:r>
              <a:rPr lang="en-US" altLang="en-US" sz="2400" dirty="0"/>
              <a:t>Increase Knowledge of Special Education Legal Requirements and the principle of Least Restrictive Environment</a:t>
            </a:r>
          </a:p>
          <a:p>
            <a:pPr eaLnBrk="1" hangingPunct="1">
              <a:lnSpc>
                <a:spcPct val="90000"/>
              </a:lnSpc>
              <a:buSzPct val="100000"/>
              <a:defRPr/>
            </a:pPr>
            <a:endParaRPr lang="en-US" altLang="en-US" sz="2400" dirty="0"/>
          </a:p>
          <a:p>
            <a:pPr eaLnBrk="1" hangingPunct="1">
              <a:lnSpc>
                <a:spcPct val="90000"/>
              </a:lnSpc>
              <a:buSzPct val="100000"/>
              <a:defRPr/>
            </a:pPr>
            <a:r>
              <a:rPr lang="en-US" altLang="en-US" sz="2400" dirty="0"/>
              <a:t>Review  Parent’s  Procedural Rights and Safeguards regarding Special Education </a:t>
            </a:r>
          </a:p>
          <a:p>
            <a:pPr marL="0" indent="0" eaLnBrk="1" hangingPunct="1">
              <a:lnSpc>
                <a:spcPct val="90000"/>
              </a:lnSpc>
              <a:buSzPct val="100000"/>
              <a:buNone/>
              <a:defRPr/>
            </a:pPr>
            <a:endParaRPr lang="en-US" altLang="en-US" sz="2400" dirty="0"/>
          </a:p>
          <a:p>
            <a:pPr eaLnBrk="1" hangingPunct="1">
              <a:lnSpc>
                <a:spcPct val="90000"/>
              </a:lnSpc>
              <a:buSzPct val="100000"/>
              <a:defRPr/>
            </a:pPr>
            <a:endParaRPr lang="en-US" altLang="en-US" sz="2400" dirty="0"/>
          </a:p>
          <a:p>
            <a:pPr marL="0" indent="0" eaLnBrk="1" hangingPunct="1">
              <a:lnSpc>
                <a:spcPct val="90000"/>
              </a:lnSpc>
              <a:buNone/>
            </a:pPr>
            <a:endParaRPr lang="en-US" altLang="en-US" sz="2400" dirty="0"/>
          </a:p>
          <a:p>
            <a:pPr eaLnBrk="1" hangingPunct="1">
              <a:lnSpc>
                <a:spcPct val="90000"/>
              </a:lnSpc>
              <a:buSzPct val="100000"/>
              <a:buFont typeface="Wingdings" panose="05000000000000000000" pitchFamily="2" charset="2"/>
              <a:buNone/>
              <a:defRPr/>
            </a:pPr>
            <a:endParaRPr lang="en-US" altLang="en-US" sz="2600" dirty="0"/>
          </a:p>
          <a:p>
            <a:pPr marL="0" indent="0" eaLnBrk="1" hangingPunct="1">
              <a:lnSpc>
                <a:spcPct val="90000"/>
              </a:lnSpc>
              <a:buSzPct val="100000"/>
              <a:buFont typeface="Wingdings" panose="05000000000000000000" pitchFamily="2" charset="2"/>
              <a:buNone/>
              <a:defRPr/>
            </a:pPr>
            <a:endParaRPr lang="en-US" altLang="en-US" sz="2600" dirty="0"/>
          </a:p>
          <a:p>
            <a:pPr eaLnBrk="1" hangingPunct="1">
              <a:lnSpc>
                <a:spcPct val="90000"/>
              </a:lnSpc>
              <a:buSzPct val="100000"/>
              <a:defRPr/>
            </a:pPr>
            <a:endParaRPr lang="en-US" altLang="en-US" sz="2600" dirty="0"/>
          </a:p>
          <a:p>
            <a:pPr marL="0" indent="0" eaLnBrk="1" hangingPunct="1">
              <a:lnSpc>
                <a:spcPct val="90000"/>
              </a:lnSpc>
              <a:buSzPct val="100000"/>
              <a:buFont typeface="Wingdings" panose="05000000000000000000" pitchFamily="2" charset="2"/>
              <a:buNone/>
              <a:defRPr/>
            </a:pPr>
            <a:endParaRPr lang="en-US" altLang="en-US" sz="2600" dirty="0"/>
          </a:p>
          <a:p>
            <a:pPr eaLnBrk="1" hangingPunct="1">
              <a:lnSpc>
                <a:spcPct val="90000"/>
              </a:lnSpc>
              <a:buSzPct val="100000"/>
              <a:defRPr/>
            </a:pPr>
            <a:endParaRPr lang="en-US" altLang="en-US" sz="2600" dirty="0"/>
          </a:p>
          <a:p>
            <a:pPr eaLnBrk="1" hangingPunct="1">
              <a:lnSpc>
                <a:spcPct val="90000"/>
              </a:lnSpc>
              <a:defRPr/>
            </a:pPr>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Parents’ IEP Process Rights</a:t>
            </a:r>
          </a:p>
        </p:txBody>
      </p:sp>
      <p:sp>
        <p:nvSpPr>
          <p:cNvPr id="21507" name="Rectangle 3"/>
          <p:cNvSpPr>
            <a:spLocks noGrp="1" noChangeArrowheads="1"/>
          </p:cNvSpPr>
          <p:nvPr>
            <p:ph type="body" idx="1"/>
          </p:nvPr>
        </p:nvSpPr>
        <p:spPr>
          <a:xfrm>
            <a:off x="457200" y="1981200"/>
            <a:ext cx="8229600" cy="4648200"/>
          </a:xfrm>
        </p:spPr>
        <p:txBody>
          <a:bodyPr/>
          <a:lstStyle/>
          <a:p>
            <a:pPr eaLnBrk="1" hangingPunct="1"/>
            <a:r>
              <a:rPr lang="en-US" altLang="en-US" dirty="0"/>
              <a:t>Parents must be part of IEP team that makes educational decisions regarding child’s educational program</a:t>
            </a:r>
          </a:p>
          <a:p>
            <a:pPr eaLnBrk="1" hangingPunct="1"/>
            <a:endParaRPr lang="en-US" altLang="en-US" dirty="0"/>
          </a:p>
          <a:p>
            <a:pPr eaLnBrk="1" hangingPunct="1"/>
            <a:r>
              <a:rPr lang="en-US" altLang="en-US" dirty="0"/>
              <a:t>District must make reasonable efforts to ensure parents understand the offer of free appropriate public education (FAPE). </a:t>
            </a:r>
          </a:p>
        </p:txBody>
      </p:sp>
    </p:spTree>
    <p:extLst>
      <p:ext uri="{BB962C8B-B14F-4D97-AF65-F5344CB8AC3E}">
        <p14:creationId xmlns:p14="http://schemas.microsoft.com/office/powerpoint/2010/main" val="406467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Right to Prior Written Notice</a:t>
            </a:r>
          </a:p>
        </p:txBody>
      </p:sp>
      <p:sp>
        <p:nvSpPr>
          <p:cNvPr id="15363" name="Rectangle 3"/>
          <p:cNvSpPr>
            <a:spLocks noGrp="1" noChangeArrowheads="1"/>
          </p:cNvSpPr>
          <p:nvPr>
            <p:ph type="body" idx="1"/>
          </p:nvPr>
        </p:nvSpPr>
        <p:spPr/>
        <p:txBody>
          <a:bodyPr/>
          <a:lstStyle/>
          <a:p>
            <a:pPr eaLnBrk="1" hangingPunct="1"/>
            <a:r>
              <a:rPr lang="en-US" altLang="en-US"/>
              <a:t>Before Proposing or Refusing to Assess</a:t>
            </a:r>
          </a:p>
          <a:p>
            <a:pPr eaLnBrk="1" hangingPunct="1"/>
            <a:endParaRPr lang="en-US" altLang="en-US"/>
          </a:p>
          <a:p>
            <a:pPr eaLnBrk="1" hangingPunct="1"/>
            <a:r>
              <a:rPr lang="en-US" altLang="en-US"/>
              <a:t>Before Proposing or Refusing to Change</a:t>
            </a:r>
          </a:p>
          <a:p>
            <a:pPr lvl="1" eaLnBrk="1" hangingPunct="1"/>
            <a:r>
              <a:rPr lang="en-US" altLang="en-US"/>
              <a:t>Identification</a:t>
            </a:r>
          </a:p>
          <a:p>
            <a:pPr lvl="1" eaLnBrk="1" hangingPunct="1"/>
            <a:r>
              <a:rPr lang="en-US" altLang="en-US"/>
              <a:t>Educational placement</a:t>
            </a:r>
          </a:p>
          <a:p>
            <a:pPr lvl="1" eaLnBrk="1" hangingPunct="1"/>
            <a:r>
              <a:rPr lang="en-US" altLang="en-US"/>
              <a:t>Special education services</a:t>
            </a:r>
          </a:p>
          <a:p>
            <a:pPr lvl="1" eaLnBrk="1" hangingPunct="1"/>
            <a:endParaRPr lang="en-US" altLang="en-US"/>
          </a:p>
          <a:p>
            <a:pPr lvl="1" eaLnBrk="1" hangingPunct="1"/>
            <a:endParaRPr lang="en-US" altLang="en-US"/>
          </a:p>
        </p:txBody>
      </p:sp>
    </p:spTree>
    <p:extLst>
      <p:ext uri="{BB962C8B-B14F-4D97-AF65-F5344CB8AC3E}">
        <p14:creationId xmlns:p14="http://schemas.microsoft.com/office/powerpoint/2010/main" val="26890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t>Right to Information in Primary Language</a:t>
            </a:r>
          </a:p>
        </p:txBody>
      </p:sp>
      <p:sp>
        <p:nvSpPr>
          <p:cNvPr id="44035" name="Rectangle 3"/>
          <p:cNvSpPr>
            <a:spLocks noGrp="1" noChangeArrowheads="1"/>
          </p:cNvSpPr>
          <p:nvPr>
            <p:ph type="body" idx="1"/>
          </p:nvPr>
        </p:nvSpPr>
        <p:spPr>
          <a:xfrm>
            <a:off x="457200" y="2410408"/>
            <a:ext cx="8229600" cy="4172857"/>
          </a:xfrm>
        </p:spPr>
        <p:txBody>
          <a:bodyPr/>
          <a:lstStyle/>
          <a:p>
            <a:pPr eaLnBrk="1" hangingPunct="1">
              <a:lnSpc>
                <a:spcPct val="90000"/>
              </a:lnSpc>
            </a:pPr>
            <a:r>
              <a:rPr lang="en-US" altLang="en-US" sz="2600" dirty="0"/>
              <a:t>Written correspondences</a:t>
            </a:r>
          </a:p>
          <a:p>
            <a:pPr eaLnBrk="1" hangingPunct="1">
              <a:lnSpc>
                <a:spcPct val="90000"/>
              </a:lnSpc>
            </a:pPr>
            <a:endParaRPr lang="en-US" altLang="en-US" sz="2600" dirty="0"/>
          </a:p>
          <a:p>
            <a:pPr eaLnBrk="1" hangingPunct="1">
              <a:lnSpc>
                <a:spcPct val="90000"/>
              </a:lnSpc>
            </a:pPr>
            <a:r>
              <a:rPr lang="en-US" altLang="en-US" sz="2600" dirty="0"/>
              <a:t>Request for Oral interpretation at IEP Meeting</a:t>
            </a:r>
          </a:p>
          <a:p>
            <a:pPr eaLnBrk="1" hangingPunct="1">
              <a:lnSpc>
                <a:spcPct val="90000"/>
              </a:lnSpc>
            </a:pPr>
            <a:endParaRPr lang="en-US" altLang="en-US" sz="2600" dirty="0"/>
          </a:p>
          <a:p>
            <a:pPr eaLnBrk="1" hangingPunct="1">
              <a:lnSpc>
                <a:spcPct val="90000"/>
              </a:lnSpc>
            </a:pPr>
            <a:r>
              <a:rPr lang="en-US" altLang="en-US" sz="2600" dirty="0"/>
              <a:t>Request for Written Translation of IEP documents </a:t>
            </a:r>
          </a:p>
        </p:txBody>
      </p:sp>
    </p:spTree>
    <p:extLst>
      <p:ext uri="{BB962C8B-B14F-4D97-AF65-F5344CB8AC3E}">
        <p14:creationId xmlns:p14="http://schemas.microsoft.com/office/powerpoint/2010/main" val="263690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Right to Consent</a:t>
            </a:r>
          </a:p>
        </p:txBody>
      </p:sp>
      <p:sp>
        <p:nvSpPr>
          <p:cNvPr id="17411" name="Rectangle 3"/>
          <p:cNvSpPr>
            <a:spLocks noGrp="1" noChangeArrowheads="1"/>
          </p:cNvSpPr>
          <p:nvPr>
            <p:ph type="body" idx="1"/>
          </p:nvPr>
        </p:nvSpPr>
        <p:spPr/>
        <p:txBody>
          <a:bodyPr/>
          <a:lstStyle/>
          <a:p>
            <a:pPr eaLnBrk="1" hangingPunct="1"/>
            <a:r>
              <a:rPr lang="en-US" altLang="en-US"/>
              <a:t>Initial Assessment</a:t>
            </a:r>
          </a:p>
          <a:p>
            <a:pPr eaLnBrk="1" hangingPunct="1"/>
            <a:endParaRPr lang="en-US" altLang="en-US"/>
          </a:p>
          <a:p>
            <a:pPr eaLnBrk="1" hangingPunct="1"/>
            <a:r>
              <a:rPr lang="en-US" altLang="en-US"/>
              <a:t>Initial Provision of Special Education Services</a:t>
            </a:r>
          </a:p>
          <a:p>
            <a:pPr eaLnBrk="1" hangingPunct="1"/>
            <a:endParaRPr lang="en-US" altLang="en-US"/>
          </a:p>
          <a:p>
            <a:pPr eaLnBrk="1" hangingPunct="1"/>
            <a:r>
              <a:rPr lang="en-US" altLang="en-US"/>
              <a:t>Release of Educational Records</a:t>
            </a:r>
          </a:p>
        </p:txBody>
      </p:sp>
    </p:spTree>
    <p:extLst>
      <p:ext uri="{BB962C8B-B14F-4D97-AF65-F5344CB8AC3E}">
        <p14:creationId xmlns:p14="http://schemas.microsoft.com/office/powerpoint/2010/main" val="400470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Right to Request an Initial Assessment</a:t>
            </a:r>
          </a:p>
        </p:txBody>
      </p:sp>
      <p:sp>
        <p:nvSpPr>
          <p:cNvPr id="3" name="Content Placeholder 2"/>
          <p:cNvSpPr>
            <a:spLocks noGrp="1"/>
          </p:cNvSpPr>
          <p:nvPr>
            <p:ph idx="1"/>
          </p:nvPr>
        </p:nvSpPr>
        <p:spPr/>
        <p:txBody>
          <a:bodyPr/>
          <a:lstStyle/>
          <a:p>
            <a:r>
              <a:rPr lang="en-US" dirty="0"/>
              <a:t>Parents must be provided a written response within 15 days of the school’s receipt of the request. </a:t>
            </a:r>
          </a:p>
          <a:p>
            <a:pPr marL="0" indent="0">
              <a:buNone/>
            </a:pPr>
            <a:endParaRPr lang="en-US" dirty="0"/>
          </a:p>
          <a:p>
            <a:r>
              <a:rPr lang="en-US" dirty="0"/>
              <a:t>School staff should assist the parent with putting any verbal requests in writing. </a:t>
            </a:r>
          </a:p>
        </p:txBody>
      </p:sp>
    </p:spTree>
    <p:extLst>
      <p:ext uri="{BB962C8B-B14F-4D97-AF65-F5344CB8AC3E}">
        <p14:creationId xmlns:p14="http://schemas.microsoft.com/office/powerpoint/2010/main" val="251362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4000"/>
              <a:t>Right to Access Educational Records</a:t>
            </a:r>
          </a:p>
        </p:txBody>
      </p:sp>
      <p:sp>
        <p:nvSpPr>
          <p:cNvPr id="23555" name="Rectangle 3"/>
          <p:cNvSpPr>
            <a:spLocks noGrp="1" noChangeArrowheads="1"/>
          </p:cNvSpPr>
          <p:nvPr>
            <p:ph type="body" idx="1"/>
          </p:nvPr>
        </p:nvSpPr>
        <p:spPr>
          <a:xfrm>
            <a:off x="457200" y="2209800"/>
            <a:ext cx="8686800" cy="3886200"/>
          </a:xfrm>
        </p:spPr>
        <p:txBody>
          <a:bodyPr/>
          <a:lstStyle/>
          <a:p>
            <a:pPr eaLnBrk="1" hangingPunct="1"/>
            <a:r>
              <a:rPr lang="en-US" altLang="en-US" dirty="0"/>
              <a:t>Request May Be Oral or Written </a:t>
            </a:r>
          </a:p>
          <a:p>
            <a:pPr eaLnBrk="1" hangingPunct="1"/>
            <a:r>
              <a:rPr lang="en-US" altLang="en-US" dirty="0"/>
              <a:t>School to assist Parent put request in writing </a:t>
            </a:r>
          </a:p>
          <a:p>
            <a:pPr eaLnBrk="1" hangingPunct="1"/>
            <a:r>
              <a:rPr lang="en-US" altLang="en-US" dirty="0"/>
              <a:t>Within 5 Business Days of Request Parents May</a:t>
            </a:r>
          </a:p>
          <a:p>
            <a:pPr lvl="1" eaLnBrk="1" hangingPunct="1"/>
            <a:r>
              <a:rPr lang="en-US" altLang="en-US" dirty="0"/>
              <a:t>Inspect and review records</a:t>
            </a:r>
          </a:p>
          <a:p>
            <a:pPr lvl="1" eaLnBrk="1" hangingPunct="1"/>
            <a:r>
              <a:rPr lang="en-US" altLang="en-US" dirty="0"/>
              <a:t>Request explanation/interpretation of records</a:t>
            </a:r>
          </a:p>
          <a:p>
            <a:pPr lvl="1" eaLnBrk="1" hangingPunct="1"/>
            <a:r>
              <a:rPr lang="en-US" altLang="en-US" dirty="0"/>
              <a:t>Be given copies of records</a:t>
            </a:r>
          </a:p>
          <a:p>
            <a:pPr eaLnBrk="1" hangingPunct="1"/>
            <a:endParaRPr lang="en-US" altLang="en-US" dirty="0"/>
          </a:p>
        </p:txBody>
      </p:sp>
    </p:spTree>
    <p:extLst>
      <p:ext uri="{BB962C8B-B14F-4D97-AF65-F5344CB8AC3E}">
        <p14:creationId xmlns:p14="http://schemas.microsoft.com/office/powerpoint/2010/main" val="121383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29600" cy="1066800"/>
          </a:xfrm>
        </p:spPr>
        <p:txBody>
          <a:bodyPr/>
          <a:lstStyle/>
          <a:p>
            <a:pPr algn="ctr" eaLnBrk="1" hangingPunct="1"/>
            <a:r>
              <a:rPr lang="en-US" altLang="en-US" dirty="0"/>
              <a:t>Age of Majority – </a:t>
            </a:r>
            <a:r>
              <a:rPr lang="en-US" altLang="en-US" sz="2400" dirty="0"/>
              <a:t>18 years</a:t>
            </a:r>
          </a:p>
        </p:txBody>
      </p:sp>
      <p:sp>
        <p:nvSpPr>
          <p:cNvPr id="58371" name="Rectangle 3"/>
          <p:cNvSpPr>
            <a:spLocks noGrp="1" noChangeArrowheads="1"/>
          </p:cNvSpPr>
          <p:nvPr>
            <p:ph type="body" idx="1"/>
          </p:nvPr>
        </p:nvSpPr>
        <p:spPr>
          <a:xfrm>
            <a:off x="457200" y="1981200"/>
            <a:ext cx="8229600" cy="4653902"/>
          </a:xfrm>
        </p:spPr>
        <p:txBody>
          <a:bodyPr/>
          <a:lstStyle/>
          <a:p>
            <a:pPr marL="0" indent="0" eaLnBrk="1" hangingPunct="1"/>
            <a:r>
              <a:rPr lang="en-US" altLang="en-US" sz="2600" dirty="0"/>
              <a:t>Parents make decisions about the student’s educational program until age of 18.</a:t>
            </a:r>
          </a:p>
          <a:p>
            <a:pPr marL="0" indent="0" eaLnBrk="1" hangingPunct="1"/>
            <a:endParaRPr lang="en-US" altLang="en-US" sz="2600" dirty="0"/>
          </a:p>
          <a:p>
            <a:pPr marL="0" indent="0" eaLnBrk="1" hangingPunct="1"/>
            <a:r>
              <a:rPr lang="en-US" altLang="en-US" sz="2600" dirty="0"/>
              <a:t>When the student turns 18, educational rights transfer to the student.</a:t>
            </a:r>
          </a:p>
          <a:p>
            <a:pPr marL="0" indent="0" eaLnBrk="1" hangingPunct="1"/>
            <a:endParaRPr lang="en-US" altLang="en-US" sz="2600" dirty="0"/>
          </a:p>
          <a:p>
            <a:pPr marL="0" indent="0" eaLnBrk="1" hangingPunct="1"/>
            <a:r>
              <a:rPr lang="en-US" altLang="en-US" sz="2600" dirty="0"/>
              <a:t>Parents and students must be informed of this transfer of rights.</a:t>
            </a:r>
          </a:p>
          <a:p>
            <a:pPr marL="749300" lvl="1" eaLnBrk="1" hangingPunct="1"/>
            <a:r>
              <a:rPr lang="en-US" altLang="en-US" sz="2200" dirty="0"/>
              <a:t>This is documented on the IEP at least one year before the student turns 18.</a:t>
            </a:r>
          </a:p>
          <a:p>
            <a:pPr marL="0" indent="0" eaLnBrk="1" hangingPunct="1"/>
            <a:endParaRPr lang="en-US" altLang="en-US" sz="2600" dirty="0"/>
          </a:p>
        </p:txBody>
      </p:sp>
    </p:spTree>
    <p:extLst>
      <p:ext uri="{BB962C8B-B14F-4D97-AF65-F5344CB8AC3E}">
        <p14:creationId xmlns:p14="http://schemas.microsoft.com/office/powerpoint/2010/main" val="577190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a:t>Right to Procedural Safeguards to Resolve Disagreements</a:t>
            </a:r>
          </a:p>
        </p:txBody>
      </p:sp>
      <p:sp>
        <p:nvSpPr>
          <p:cNvPr id="25603" name="Rectangle 3"/>
          <p:cNvSpPr>
            <a:spLocks noGrp="1" noChangeArrowheads="1"/>
          </p:cNvSpPr>
          <p:nvPr>
            <p:ph type="body" idx="1"/>
          </p:nvPr>
        </p:nvSpPr>
        <p:spPr/>
        <p:txBody>
          <a:bodyPr/>
          <a:lstStyle/>
          <a:p>
            <a:pPr eaLnBrk="1" hangingPunct="1">
              <a:lnSpc>
                <a:spcPct val="90000"/>
              </a:lnSpc>
            </a:pPr>
            <a:r>
              <a:rPr lang="en-US" altLang="en-US" dirty="0"/>
              <a:t>Assessment</a:t>
            </a:r>
          </a:p>
          <a:p>
            <a:pPr eaLnBrk="1" hangingPunct="1">
              <a:lnSpc>
                <a:spcPct val="90000"/>
              </a:lnSpc>
            </a:pPr>
            <a:endParaRPr lang="en-US" altLang="en-US" dirty="0"/>
          </a:p>
          <a:p>
            <a:pPr eaLnBrk="1" hangingPunct="1">
              <a:lnSpc>
                <a:spcPct val="90000"/>
              </a:lnSpc>
            </a:pPr>
            <a:r>
              <a:rPr lang="en-US" altLang="en-US" dirty="0"/>
              <a:t>Eligibility</a:t>
            </a:r>
          </a:p>
          <a:p>
            <a:pPr eaLnBrk="1" hangingPunct="1">
              <a:lnSpc>
                <a:spcPct val="90000"/>
              </a:lnSpc>
            </a:pPr>
            <a:endParaRPr lang="en-US" altLang="en-US" dirty="0"/>
          </a:p>
          <a:p>
            <a:pPr eaLnBrk="1" hangingPunct="1">
              <a:lnSpc>
                <a:spcPct val="90000"/>
              </a:lnSpc>
            </a:pPr>
            <a:r>
              <a:rPr lang="en-US" altLang="en-US" dirty="0"/>
              <a:t>Instructional Setting</a:t>
            </a:r>
          </a:p>
          <a:p>
            <a:pPr eaLnBrk="1" hangingPunct="1">
              <a:lnSpc>
                <a:spcPct val="90000"/>
              </a:lnSpc>
            </a:pPr>
            <a:endParaRPr lang="en-US" altLang="en-US" dirty="0"/>
          </a:p>
          <a:p>
            <a:pPr eaLnBrk="1" hangingPunct="1">
              <a:lnSpc>
                <a:spcPct val="90000"/>
              </a:lnSpc>
            </a:pPr>
            <a:r>
              <a:rPr lang="en-US" altLang="en-US" dirty="0"/>
              <a:t>Services</a:t>
            </a:r>
          </a:p>
        </p:txBody>
      </p:sp>
    </p:spTree>
    <p:extLst>
      <p:ext uri="{BB962C8B-B14F-4D97-AF65-F5344CB8AC3E}">
        <p14:creationId xmlns:p14="http://schemas.microsoft.com/office/powerpoint/2010/main" val="2102069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914400"/>
          </a:xfrm>
        </p:spPr>
        <p:txBody>
          <a:bodyPr/>
          <a:lstStyle/>
          <a:p>
            <a:pPr eaLnBrk="1" hangingPunct="1"/>
            <a:r>
              <a:rPr lang="en-US" altLang="en-US" dirty="0"/>
              <a:t>Right to File Complaint</a:t>
            </a:r>
          </a:p>
        </p:txBody>
      </p:sp>
      <p:sp>
        <p:nvSpPr>
          <p:cNvPr id="29699" name="Rectangle 3"/>
          <p:cNvSpPr>
            <a:spLocks noGrp="1" noChangeArrowheads="1"/>
          </p:cNvSpPr>
          <p:nvPr>
            <p:ph type="body" idx="1"/>
          </p:nvPr>
        </p:nvSpPr>
        <p:spPr>
          <a:xfrm>
            <a:off x="457200" y="1710612"/>
            <a:ext cx="8229600" cy="4690188"/>
          </a:xfrm>
        </p:spPr>
        <p:txBody>
          <a:bodyPr/>
          <a:lstStyle/>
          <a:p>
            <a:pPr eaLnBrk="1" hangingPunct="1"/>
            <a:r>
              <a:rPr lang="en-US" altLang="en-US" dirty="0"/>
              <a:t>Local Complaint</a:t>
            </a:r>
          </a:p>
          <a:p>
            <a:pPr lvl="1" eaLnBrk="1" hangingPunct="1"/>
            <a:r>
              <a:rPr lang="en-US" altLang="en-US" dirty="0"/>
              <a:t>Complaint Response Unit (CRU) </a:t>
            </a:r>
          </a:p>
          <a:p>
            <a:pPr lvl="1" eaLnBrk="1" hangingPunct="1"/>
            <a:r>
              <a:rPr lang="en-US" altLang="en-US" dirty="0"/>
              <a:t>Uniform Complaint Procedures (UCP)</a:t>
            </a:r>
          </a:p>
          <a:p>
            <a:pPr eaLnBrk="1" hangingPunct="1"/>
            <a:r>
              <a:rPr lang="en-US" altLang="en-US" dirty="0"/>
              <a:t>State Complaint</a:t>
            </a:r>
          </a:p>
          <a:p>
            <a:pPr lvl="1" eaLnBrk="1" hangingPunct="1"/>
            <a:r>
              <a:rPr lang="en-US" altLang="en-US" dirty="0"/>
              <a:t> California Department of Education (CDE)</a:t>
            </a:r>
          </a:p>
          <a:p>
            <a:pPr eaLnBrk="1" hangingPunct="1"/>
            <a:r>
              <a:rPr lang="en-US" altLang="en-US" dirty="0"/>
              <a:t>Local/State Complaint Procedures</a:t>
            </a:r>
          </a:p>
          <a:p>
            <a:pPr lvl="1" eaLnBrk="1" hangingPunct="1"/>
            <a:r>
              <a:rPr lang="en-US" altLang="en-US" dirty="0"/>
              <a:t>Investigation</a:t>
            </a:r>
          </a:p>
          <a:p>
            <a:pPr lvl="1" eaLnBrk="1" hangingPunct="1"/>
            <a:r>
              <a:rPr lang="en-US" altLang="en-US" dirty="0"/>
              <a:t>Written decision</a:t>
            </a:r>
          </a:p>
          <a:p>
            <a:pPr lvl="1" eaLnBrk="1" hangingPunct="1"/>
            <a:r>
              <a:rPr lang="en-US" altLang="en-US" dirty="0"/>
              <a:t>Appeal process</a:t>
            </a:r>
          </a:p>
        </p:txBody>
      </p:sp>
    </p:spTree>
    <p:extLst>
      <p:ext uri="{BB962C8B-B14F-4D97-AF65-F5344CB8AC3E}">
        <p14:creationId xmlns:p14="http://schemas.microsoft.com/office/powerpoint/2010/main" val="2433519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04800"/>
            <a:ext cx="8458200" cy="1295400"/>
          </a:xfrm>
        </p:spPr>
        <p:txBody>
          <a:bodyPr/>
          <a:lstStyle/>
          <a:p>
            <a:pPr marL="342900" indent="-342900" eaLnBrk="1" hangingPunct="1"/>
            <a:r>
              <a:rPr lang="en-US" altLang="en-US" sz="4000" dirty="0"/>
              <a:t>Right to Revoke Consent for Services</a:t>
            </a:r>
            <a:endParaRPr lang="en-US" altLang="en-US" sz="3200" dirty="0"/>
          </a:p>
        </p:txBody>
      </p:sp>
      <p:sp>
        <p:nvSpPr>
          <p:cNvPr id="19459" name="Rectangle 3"/>
          <p:cNvSpPr>
            <a:spLocks noGrp="1" noChangeArrowheads="1"/>
          </p:cNvSpPr>
          <p:nvPr>
            <p:ph type="body" idx="1"/>
          </p:nvPr>
        </p:nvSpPr>
        <p:spPr>
          <a:xfrm>
            <a:off x="457200" y="1981200"/>
            <a:ext cx="8229600" cy="4572000"/>
          </a:xfrm>
        </p:spPr>
        <p:txBody>
          <a:bodyPr/>
          <a:lstStyle/>
          <a:p>
            <a:pPr eaLnBrk="1" hangingPunct="1">
              <a:lnSpc>
                <a:spcPct val="90000"/>
              </a:lnSpc>
            </a:pPr>
            <a:r>
              <a:rPr lang="en-US" altLang="en-US" dirty="0"/>
              <a:t>Revoke Continued Provision of </a:t>
            </a:r>
            <a:r>
              <a:rPr lang="en-US" altLang="en-US" b="1" u="sng" dirty="0"/>
              <a:t>All</a:t>
            </a:r>
          </a:p>
          <a:p>
            <a:pPr lvl="1" eaLnBrk="1" hangingPunct="1">
              <a:lnSpc>
                <a:spcPct val="90000"/>
              </a:lnSpc>
            </a:pPr>
            <a:r>
              <a:rPr lang="en-US" altLang="en-US" dirty="0"/>
              <a:t>Special education services</a:t>
            </a:r>
          </a:p>
          <a:p>
            <a:pPr lvl="1" eaLnBrk="1" hangingPunct="1">
              <a:lnSpc>
                <a:spcPct val="90000"/>
              </a:lnSpc>
            </a:pPr>
            <a:r>
              <a:rPr lang="en-US" altLang="en-US" dirty="0"/>
              <a:t>Related services</a:t>
            </a:r>
          </a:p>
          <a:p>
            <a:pPr eaLnBrk="1" hangingPunct="1">
              <a:lnSpc>
                <a:spcPct val="90000"/>
              </a:lnSpc>
            </a:pPr>
            <a:r>
              <a:rPr lang="en-US" altLang="en-US" dirty="0"/>
              <a:t>Request Revocation in Writing</a:t>
            </a:r>
          </a:p>
          <a:p>
            <a:pPr eaLnBrk="1" hangingPunct="1">
              <a:lnSpc>
                <a:spcPct val="90000"/>
              </a:lnSpc>
            </a:pPr>
            <a:r>
              <a:rPr lang="en-US" altLang="en-US" dirty="0"/>
              <a:t>District Provides Prior Written Notice</a:t>
            </a:r>
          </a:p>
          <a:p>
            <a:pPr lvl="1" eaLnBrk="1" hangingPunct="1">
              <a:lnSpc>
                <a:spcPct val="90000"/>
              </a:lnSpc>
            </a:pPr>
            <a:r>
              <a:rPr lang="en-US" altLang="en-US" dirty="0"/>
              <a:t>Within 5 business days of request</a:t>
            </a:r>
          </a:p>
          <a:p>
            <a:pPr eaLnBrk="1" hangingPunct="1">
              <a:lnSpc>
                <a:spcPct val="90000"/>
              </a:lnSpc>
            </a:pPr>
            <a:r>
              <a:rPr lang="en-US" altLang="en-US" dirty="0"/>
              <a:t>District Ceases Services</a:t>
            </a:r>
          </a:p>
          <a:p>
            <a:pPr lvl="1" eaLnBrk="1" hangingPunct="1">
              <a:lnSpc>
                <a:spcPct val="90000"/>
              </a:lnSpc>
            </a:pPr>
            <a:r>
              <a:rPr lang="en-US" altLang="en-US" dirty="0"/>
              <a:t>15 calendar days from date on prior written notice form</a:t>
            </a:r>
          </a:p>
        </p:txBody>
      </p:sp>
    </p:spTree>
    <p:extLst>
      <p:ext uri="{BB962C8B-B14F-4D97-AF65-F5344CB8AC3E}">
        <p14:creationId xmlns:p14="http://schemas.microsoft.com/office/powerpoint/2010/main" val="383195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457200"/>
            <a:ext cx="8229600" cy="1066800"/>
          </a:xfrm>
        </p:spPr>
        <p:txBody>
          <a:bodyPr/>
          <a:lstStyle/>
          <a:p>
            <a:pPr eaLnBrk="1" hangingPunct="1"/>
            <a:r>
              <a:rPr lang="en-US" altLang="en-US" sz="4000" b="1" dirty="0"/>
              <a:t>Legal Mandates</a:t>
            </a:r>
          </a:p>
        </p:txBody>
      </p:sp>
      <p:sp>
        <p:nvSpPr>
          <p:cNvPr id="9219" name="Rectangle 3"/>
          <p:cNvSpPr>
            <a:spLocks noGrp="1" noChangeArrowheads="1"/>
          </p:cNvSpPr>
          <p:nvPr>
            <p:ph type="body" idx="4294967295"/>
          </p:nvPr>
        </p:nvSpPr>
        <p:spPr>
          <a:xfrm>
            <a:off x="457200" y="1981200"/>
            <a:ext cx="8077200" cy="4191000"/>
          </a:xfrm>
        </p:spPr>
        <p:txBody>
          <a:bodyPr/>
          <a:lstStyle/>
          <a:p>
            <a:pPr eaLnBrk="1" hangingPunct="1"/>
            <a:r>
              <a:rPr lang="en-US" altLang="en-US" dirty="0"/>
              <a:t>Federal Law</a:t>
            </a:r>
          </a:p>
          <a:p>
            <a:pPr lvl="1" eaLnBrk="1" hangingPunct="1">
              <a:lnSpc>
                <a:spcPct val="140000"/>
              </a:lnSpc>
              <a:buFont typeface="Wingdings" panose="05000000000000000000" pitchFamily="2" charset="2"/>
              <a:buChar char="Ø"/>
            </a:pPr>
            <a:r>
              <a:rPr lang="en-US" altLang="en-US" dirty="0"/>
              <a:t>Individuals with Disabilities Education</a:t>
            </a:r>
            <a:r>
              <a:rPr lang="it-IT" altLang="en-US" dirty="0"/>
              <a:t> </a:t>
            </a:r>
            <a:r>
              <a:rPr lang="en-US" altLang="en-US" dirty="0"/>
              <a:t>Act (IDEA) 2004</a:t>
            </a:r>
            <a:r>
              <a:rPr lang="it-IT" altLang="en-US" dirty="0"/>
              <a:t> </a:t>
            </a:r>
            <a:endParaRPr lang="en-US" altLang="en-US" dirty="0"/>
          </a:p>
          <a:p>
            <a:pPr lvl="1" eaLnBrk="1" hangingPunct="1">
              <a:lnSpc>
                <a:spcPct val="140000"/>
              </a:lnSpc>
              <a:buFont typeface="Wingdings" panose="05000000000000000000" pitchFamily="2" charset="2"/>
              <a:buChar char="Ø"/>
            </a:pPr>
            <a:r>
              <a:rPr lang="en-US" altLang="en-US" dirty="0"/>
              <a:t>Code of Federal Regulations (CFR) </a:t>
            </a:r>
          </a:p>
          <a:p>
            <a:pPr eaLnBrk="1" hangingPunct="1"/>
            <a:r>
              <a:rPr lang="en-US" altLang="en-US" dirty="0"/>
              <a:t>State Law</a:t>
            </a:r>
          </a:p>
          <a:p>
            <a:pPr lvl="1" eaLnBrk="1" hangingPunct="1">
              <a:lnSpc>
                <a:spcPct val="140000"/>
              </a:lnSpc>
              <a:buFont typeface="Wingdings" panose="05000000000000000000" pitchFamily="2" charset="2"/>
              <a:buChar char="Ø"/>
            </a:pPr>
            <a:r>
              <a:rPr lang="en-US" altLang="en-US" dirty="0"/>
              <a:t>California Education</a:t>
            </a:r>
            <a:r>
              <a:rPr lang="it-IT" altLang="en-US"/>
              <a:t> </a:t>
            </a:r>
            <a:r>
              <a:rPr lang="en-US" altLang="en-US"/>
              <a:t>Code </a:t>
            </a:r>
            <a:r>
              <a:rPr lang="en-US" altLang="en-US" dirty="0"/>
              <a:t>(EC)</a:t>
            </a:r>
          </a:p>
        </p:txBody>
      </p:sp>
    </p:spTree>
    <p:extLst>
      <p:ext uri="{BB962C8B-B14F-4D97-AF65-F5344CB8AC3E}">
        <p14:creationId xmlns:p14="http://schemas.microsoft.com/office/powerpoint/2010/main" val="363692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en-US" b="1" dirty="0"/>
              <a:t>Parent Preparation for an IEP Team Meeting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460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altLang="en-US"/>
              <a:t>Before the IEP Team Meeting</a:t>
            </a:r>
          </a:p>
        </p:txBody>
      </p:sp>
      <p:sp>
        <p:nvSpPr>
          <p:cNvPr id="31747" name="Rectangle 3"/>
          <p:cNvSpPr>
            <a:spLocks noGrp="1" noChangeArrowheads="1"/>
          </p:cNvSpPr>
          <p:nvPr>
            <p:ph type="body" idx="1"/>
          </p:nvPr>
        </p:nvSpPr>
        <p:spPr/>
        <p:txBody>
          <a:bodyPr/>
          <a:lstStyle/>
          <a:p>
            <a:pPr eaLnBrk="1" hangingPunct="1"/>
            <a:r>
              <a:rPr lang="en-US" altLang="en-US"/>
              <a:t>Review </a:t>
            </a:r>
            <a:r>
              <a:rPr lang="en-US" altLang="en-US" i="1"/>
              <a:t>“A Parent’s Guide to Special Education Services (Including Procedural Rights and Safeguards)”</a:t>
            </a:r>
          </a:p>
          <a:p>
            <a:pPr eaLnBrk="1" hangingPunct="1"/>
            <a:endParaRPr lang="en-US" altLang="en-US" i="1"/>
          </a:p>
          <a:p>
            <a:pPr eaLnBrk="1" hangingPunct="1"/>
            <a:r>
              <a:rPr lang="en-US" altLang="en-US"/>
              <a:t>Review the </a:t>
            </a:r>
            <a:r>
              <a:rPr lang="en-US" altLang="en-US" i="1"/>
              <a:t>“ITP and You”</a:t>
            </a:r>
            <a:r>
              <a:rPr lang="en-US" altLang="en-US"/>
              <a:t> if you have a child 14 years or older</a:t>
            </a:r>
          </a:p>
          <a:p>
            <a:pPr eaLnBrk="1" hangingPunct="1"/>
            <a:endParaRPr lang="en-US" altLang="en-US"/>
          </a:p>
        </p:txBody>
      </p:sp>
      <p:sp>
        <p:nvSpPr>
          <p:cNvPr id="31748" name="Text Box 4"/>
          <p:cNvSpPr txBox="1">
            <a:spLocks noChangeArrowheads="1"/>
          </p:cNvSpPr>
          <p:nvPr/>
        </p:nvSpPr>
        <p:spPr bwMode="auto">
          <a:xfrm>
            <a:off x="6477000" y="6216650"/>
            <a:ext cx="243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u="sng"/>
              <a:t>The IEP and You</a:t>
            </a:r>
            <a:r>
              <a:rPr lang="en-US" altLang="en-US" sz="1800"/>
              <a:t>, p. 2</a:t>
            </a:r>
          </a:p>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96430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altLang="en-US"/>
              <a:t>Before the IEP Team Meeting</a:t>
            </a:r>
          </a:p>
        </p:txBody>
      </p:sp>
      <p:sp>
        <p:nvSpPr>
          <p:cNvPr id="29699" name="Rectangle 3"/>
          <p:cNvSpPr>
            <a:spLocks noGrp="1" noChangeArrowheads="1"/>
          </p:cNvSpPr>
          <p:nvPr>
            <p:ph type="body" idx="1"/>
          </p:nvPr>
        </p:nvSpPr>
        <p:spPr/>
        <p:txBody>
          <a:bodyPr/>
          <a:lstStyle/>
          <a:p>
            <a:pPr eaLnBrk="1" hangingPunct="1"/>
            <a:r>
              <a:rPr lang="en-US" altLang="en-US" dirty="0"/>
              <a:t>Write down questions you want to ask, thoughts, and/or concerns</a:t>
            </a:r>
          </a:p>
          <a:p>
            <a:pPr eaLnBrk="1" hangingPunct="1"/>
            <a:endParaRPr lang="en-US" altLang="en-US" dirty="0"/>
          </a:p>
          <a:p>
            <a:pPr eaLnBrk="1" hangingPunct="1"/>
            <a:r>
              <a:rPr lang="en-US" altLang="en-US" dirty="0"/>
              <a:t>Review and return the “Notification to Participate in an IEP Meeting”</a:t>
            </a:r>
          </a:p>
          <a:p>
            <a:pPr marL="0" indent="0" eaLnBrk="1" hangingPunct="1">
              <a:buNone/>
            </a:pPr>
            <a:endParaRPr lang="en-US" altLang="en-US" dirty="0"/>
          </a:p>
        </p:txBody>
      </p:sp>
      <p:sp>
        <p:nvSpPr>
          <p:cNvPr id="29700" name="Text Box 4"/>
          <p:cNvSpPr txBox="1">
            <a:spLocks noChangeArrowheads="1"/>
          </p:cNvSpPr>
          <p:nvPr/>
        </p:nvSpPr>
        <p:spPr bwMode="auto">
          <a:xfrm>
            <a:off x="64611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s-MX" altLang="en-US" sz="1800"/>
          </a:p>
        </p:txBody>
      </p:sp>
      <p:sp>
        <p:nvSpPr>
          <p:cNvPr id="29701" name="Text Box 5"/>
          <p:cNvSpPr txBox="1">
            <a:spLocks noChangeArrowheads="1"/>
          </p:cNvSpPr>
          <p:nvPr/>
        </p:nvSpPr>
        <p:spPr bwMode="auto">
          <a:xfrm>
            <a:off x="6172200" y="6019800"/>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u="sng"/>
              <a:t>The IEP and You</a:t>
            </a:r>
            <a:r>
              <a:rPr lang="en-US" altLang="en-US" sz="1800"/>
              <a:t>, p. 2</a:t>
            </a:r>
          </a:p>
        </p:txBody>
      </p:sp>
    </p:spTree>
    <p:extLst>
      <p:ext uri="{BB962C8B-B14F-4D97-AF65-F5344CB8AC3E}">
        <p14:creationId xmlns:p14="http://schemas.microsoft.com/office/powerpoint/2010/main" val="2376309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a:t>Before the IEP Team Meeting</a:t>
            </a:r>
          </a:p>
        </p:txBody>
      </p:sp>
      <p:sp>
        <p:nvSpPr>
          <p:cNvPr id="25603" name="Rectangle 3"/>
          <p:cNvSpPr>
            <a:spLocks noGrp="1" noChangeArrowheads="1"/>
          </p:cNvSpPr>
          <p:nvPr>
            <p:ph type="body" idx="1"/>
          </p:nvPr>
        </p:nvSpPr>
        <p:spPr/>
        <p:txBody>
          <a:bodyPr/>
          <a:lstStyle/>
          <a:p>
            <a:pPr eaLnBrk="1" hangingPunct="1"/>
            <a:r>
              <a:rPr lang="en-US" altLang="en-US"/>
              <a:t>Look at recent information about your child’s progress</a:t>
            </a:r>
          </a:p>
          <a:p>
            <a:pPr eaLnBrk="1" hangingPunct="1"/>
            <a:endParaRPr lang="en-US" altLang="en-US"/>
          </a:p>
          <a:p>
            <a:pPr eaLnBrk="1" hangingPunct="1"/>
            <a:r>
              <a:rPr lang="en-US" altLang="en-US"/>
              <a:t>Review your child’s current IEP</a:t>
            </a:r>
          </a:p>
          <a:p>
            <a:pPr eaLnBrk="1" hangingPunct="1"/>
            <a:endParaRPr lang="en-US" altLang="en-US"/>
          </a:p>
          <a:p>
            <a:pPr eaLnBrk="1" hangingPunct="1"/>
            <a:r>
              <a:rPr lang="en-US" altLang="en-US"/>
              <a:t>Go over important information that you want to share at the IEP meeting</a:t>
            </a:r>
          </a:p>
          <a:p>
            <a:pPr eaLnBrk="1" hangingPunct="1"/>
            <a:endParaRPr lang="en-US" altLang="en-US"/>
          </a:p>
        </p:txBody>
      </p:sp>
      <p:sp>
        <p:nvSpPr>
          <p:cNvPr id="25604" name="Text Box 4"/>
          <p:cNvSpPr txBox="1">
            <a:spLocks noChangeArrowheads="1"/>
          </p:cNvSpPr>
          <p:nvPr/>
        </p:nvSpPr>
        <p:spPr bwMode="auto">
          <a:xfrm>
            <a:off x="6096000" y="6019800"/>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u="sng"/>
              <a:t>The IEP and You</a:t>
            </a:r>
            <a:r>
              <a:rPr lang="en-US" altLang="en-US" sz="1800"/>
              <a:t>, p. 2</a:t>
            </a:r>
          </a:p>
        </p:txBody>
      </p:sp>
    </p:spTree>
    <p:extLst>
      <p:ext uri="{BB962C8B-B14F-4D97-AF65-F5344CB8AC3E}">
        <p14:creationId xmlns:p14="http://schemas.microsoft.com/office/powerpoint/2010/main" val="129296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altLang="en-US" dirty="0"/>
              <a:t>Before the IEP Team Meeting</a:t>
            </a:r>
          </a:p>
        </p:txBody>
      </p:sp>
      <p:sp>
        <p:nvSpPr>
          <p:cNvPr id="27651" name="Rectangle 3"/>
          <p:cNvSpPr>
            <a:spLocks noGrp="1" noChangeArrowheads="1"/>
          </p:cNvSpPr>
          <p:nvPr>
            <p:ph type="body" idx="1"/>
          </p:nvPr>
        </p:nvSpPr>
        <p:spPr>
          <a:xfrm>
            <a:off x="457200" y="1828800"/>
            <a:ext cx="8229600" cy="4633912"/>
          </a:xfrm>
        </p:spPr>
        <p:txBody>
          <a:bodyPr/>
          <a:lstStyle/>
          <a:p>
            <a:pPr eaLnBrk="1" hangingPunct="1"/>
            <a:r>
              <a:rPr lang="en-US" altLang="en-US" dirty="0"/>
              <a:t>Give copies to the school of any recent private evaluation reports you want to share with the IEP team</a:t>
            </a:r>
          </a:p>
          <a:p>
            <a:pPr eaLnBrk="1" hangingPunct="1"/>
            <a:endParaRPr lang="en-US" altLang="en-US" dirty="0"/>
          </a:p>
          <a:p>
            <a:pPr eaLnBrk="1" hangingPunct="1"/>
            <a:r>
              <a:rPr lang="en-US" altLang="en-US" dirty="0"/>
              <a:t>Talk to your child</a:t>
            </a:r>
          </a:p>
          <a:p>
            <a:pPr marL="0" indent="0" eaLnBrk="1" hangingPunct="1">
              <a:buNone/>
            </a:pPr>
            <a:endParaRPr lang="en-US" altLang="en-US" dirty="0"/>
          </a:p>
          <a:p>
            <a:pPr eaLnBrk="1" hangingPunct="1"/>
            <a:r>
              <a:rPr lang="en-US" altLang="en-US" dirty="0"/>
              <a:t>Visit your child’s school and meet with teachers to talk about your child’s progress</a:t>
            </a:r>
          </a:p>
        </p:txBody>
      </p:sp>
      <p:sp>
        <p:nvSpPr>
          <p:cNvPr id="27652" name="Text Box 4"/>
          <p:cNvSpPr txBox="1">
            <a:spLocks noChangeArrowheads="1"/>
          </p:cNvSpPr>
          <p:nvPr/>
        </p:nvSpPr>
        <p:spPr bwMode="auto">
          <a:xfrm>
            <a:off x="6172200" y="6096000"/>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u="sng" dirty="0"/>
              <a:t>The IEP and You</a:t>
            </a:r>
            <a:r>
              <a:rPr lang="en-US" altLang="en-US" sz="1800" dirty="0"/>
              <a:t>, p. 2</a:t>
            </a:r>
          </a:p>
        </p:txBody>
      </p:sp>
    </p:spTree>
    <p:extLst>
      <p:ext uri="{BB962C8B-B14F-4D97-AF65-F5344CB8AC3E}">
        <p14:creationId xmlns:p14="http://schemas.microsoft.com/office/powerpoint/2010/main" val="4074457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457200"/>
            <a:ext cx="8839200" cy="1219200"/>
          </a:xfrm>
        </p:spPr>
        <p:txBody>
          <a:bodyPr/>
          <a:lstStyle/>
          <a:p>
            <a:r>
              <a:rPr lang="en-US" altLang="en-US" dirty="0"/>
              <a:t>Strategies for a Productive Meeting</a:t>
            </a:r>
          </a:p>
        </p:txBody>
      </p:sp>
      <p:sp>
        <p:nvSpPr>
          <p:cNvPr id="29699" name="Content Placeholder 2"/>
          <p:cNvSpPr>
            <a:spLocks noGrp="1"/>
          </p:cNvSpPr>
          <p:nvPr>
            <p:ph idx="1"/>
          </p:nvPr>
        </p:nvSpPr>
        <p:spPr>
          <a:xfrm>
            <a:off x="533400" y="2286000"/>
            <a:ext cx="8229600" cy="4572000"/>
          </a:xfrm>
        </p:spPr>
        <p:txBody>
          <a:bodyPr/>
          <a:lstStyle/>
          <a:p>
            <a:r>
              <a:rPr lang="en-US" altLang="en-US" dirty="0"/>
              <a:t>Stay student-centered</a:t>
            </a:r>
          </a:p>
          <a:p>
            <a:r>
              <a:rPr lang="en-US" altLang="en-US" dirty="0"/>
              <a:t>Focus on student’s needs</a:t>
            </a:r>
          </a:p>
          <a:p>
            <a:r>
              <a:rPr lang="en-US" altLang="en-US" dirty="0"/>
              <a:t>Be an active listener</a:t>
            </a:r>
          </a:p>
          <a:p>
            <a:r>
              <a:rPr lang="en-US" altLang="en-US" dirty="0"/>
              <a:t>Ask questions for clarification </a:t>
            </a:r>
          </a:p>
          <a:p>
            <a:endParaRPr lang="en-US" altLang="en-US" dirty="0"/>
          </a:p>
          <a:p>
            <a:endParaRPr lang="en-US" altLang="en-US" dirty="0"/>
          </a:p>
        </p:txBody>
      </p:sp>
      <p:pic>
        <p:nvPicPr>
          <p:cNvPr id="29700" name="Picture 13" descr="MC9004398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0"/>
            <a:ext cx="24384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711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719176"/>
          </a:xfrm>
        </p:spPr>
        <p:txBody>
          <a:bodyPr>
            <a:normAutofit/>
          </a:bodyPr>
          <a:lstStyle/>
          <a:p>
            <a:pPr algn="ctr"/>
            <a:r>
              <a:rPr lang="en-US" sz="3000" b="1" dirty="0">
                <a:latin typeface="+mn-lt"/>
              </a:rPr>
              <a:t>Resources for Parents</a:t>
            </a:r>
            <a:br>
              <a:rPr lang="en-US" sz="3000" b="1" dirty="0">
                <a:latin typeface="+mn-lt"/>
              </a:rPr>
            </a:br>
            <a:r>
              <a:rPr lang="en-US" sz="3000" b="1" dirty="0">
                <a:latin typeface="+mn-lt"/>
              </a:rPr>
              <a:t>Parent Portal (formally PASSport)</a:t>
            </a:r>
          </a:p>
        </p:txBody>
      </p:sp>
      <p:pic>
        <p:nvPicPr>
          <p:cNvPr id="238" name="Content Placeholder 23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6197" t="16243" r="16430" b="11017"/>
          <a:stretch/>
        </p:blipFill>
        <p:spPr>
          <a:xfrm>
            <a:off x="5738697" y="2387755"/>
            <a:ext cx="2776654" cy="3161371"/>
          </a:xfrm>
        </p:spPr>
      </p:pic>
      <p:pic>
        <p:nvPicPr>
          <p:cNvPr id="239" name="Picture 23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387756"/>
            <a:ext cx="2941472" cy="3161371"/>
          </a:xfrm>
          <a:prstGeom prst="rect">
            <a:avLst/>
          </a:prstGeom>
        </p:spPr>
      </p:pic>
      <p:pic>
        <p:nvPicPr>
          <p:cNvPr id="240" name="Picture 2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890" y="3127356"/>
            <a:ext cx="1957039" cy="1238909"/>
          </a:xfrm>
          <a:prstGeom prst="rect">
            <a:avLst/>
          </a:prstGeom>
        </p:spPr>
      </p:pic>
    </p:spTree>
    <p:extLst>
      <p:ext uri="{BB962C8B-B14F-4D97-AF65-F5344CB8AC3E}">
        <p14:creationId xmlns:p14="http://schemas.microsoft.com/office/powerpoint/2010/main" val="1738640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81200"/>
            <a:ext cx="6006102" cy="4400550"/>
          </a:xfrm>
          <a:prstGeom prst="rect">
            <a:avLst/>
          </a:prstGeom>
        </p:spPr>
      </p:pic>
      <p:sp>
        <p:nvSpPr>
          <p:cNvPr id="2" name="Title 1"/>
          <p:cNvSpPr>
            <a:spLocks noGrp="1"/>
          </p:cNvSpPr>
          <p:nvPr>
            <p:ph type="title"/>
          </p:nvPr>
        </p:nvSpPr>
        <p:spPr/>
        <p:txBody>
          <a:bodyPr/>
          <a:lstStyle/>
          <a:p>
            <a:r>
              <a:rPr lang="en-US" dirty="0"/>
              <a:t>Thank you for your attention today !</a:t>
            </a:r>
          </a:p>
        </p:txBody>
      </p:sp>
    </p:spTree>
    <p:extLst>
      <p:ext uri="{BB962C8B-B14F-4D97-AF65-F5344CB8AC3E}">
        <p14:creationId xmlns:p14="http://schemas.microsoft.com/office/powerpoint/2010/main" val="212360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4000" b="1" dirty="0"/>
              <a:t>IDEA Requirements</a:t>
            </a:r>
          </a:p>
        </p:txBody>
      </p:sp>
      <p:sp>
        <p:nvSpPr>
          <p:cNvPr id="3" name="Content Placeholder 2"/>
          <p:cNvSpPr>
            <a:spLocks noGrp="1"/>
          </p:cNvSpPr>
          <p:nvPr>
            <p:ph idx="1"/>
          </p:nvPr>
        </p:nvSpPr>
        <p:spPr>
          <a:xfrm>
            <a:off x="457200" y="1676400"/>
            <a:ext cx="8153400" cy="4876800"/>
          </a:xfrm>
        </p:spPr>
        <p:txBody>
          <a:bodyPr/>
          <a:lstStyle/>
          <a:p>
            <a:r>
              <a:rPr lang="en-US" sz="2800" dirty="0"/>
              <a:t>The IDEA mandates that the placement for each student with a disability be only as restrictive as the student’s individual needs require.</a:t>
            </a:r>
          </a:p>
          <a:p>
            <a:r>
              <a:rPr lang="en-US" sz="2800" dirty="0"/>
              <a:t>The basic regulatory requirement is that students should only be segregated from the regular education classroom if they cannot be educated satisfactorily in regular classes with the use of supplementary aids and services.</a:t>
            </a:r>
          </a:p>
          <a:p>
            <a:pPr lvl="1"/>
            <a:r>
              <a:rPr lang="en-US" sz="2400" dirty="0"/>
              <a:t> This requirement is set out in the IDEA regulations at 34 CFR Sec. 300.500.</a:t>
            </a:r>
          </a:p>
        </p:txBody>
      </p:sp>
    </p:spTree>
    <p:extLst>
      <p:ext uri="{BB962C8B-B14F-4D97-AF65-F5344CB8AC3E}">
        <p14:creationId xmlns:p14="http://schemas.microsoft.com/office/powerpoint/2010/main" val="163712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524000"/>
          </a:xfrm>
        </p:spPr>
        <p:txBody>
          <a:bodyPr/>
          <a:lstStyle/>
          <a:p>
            <a:r>
              <a:rPr lang="en-US" sz="3200" b="1" dirty="0"/>
              <a:t>IDEA’s Preference for Educating Students with Age-Appropriate, Non-Disabled Peers</a:t>
            </a:r>
          </a:p>
        </p:txBody>
      </p:sp>
      <p:sp>
        <p:nvSpPr>
          <p:cNvPr id="3" name="Content Placeholder 2"/>
          <p:cNvSpPr>
            <a:spLocks noGrp="1"/>
          </p:cNvSpPr>
          <p:nvPr>
            <p:ph idx="1"/>
          </p:nvPr>
        </p:nvSpPr>
        <p:spPr>
          <a:xfrm>
            <a:off x="457200" y="1981200"/>
            <a:ext cx="8305800" cy="4495800"/>
          </a:xfrm>
        </p:spPr>
        <p:txBody>
          <a:bodyPr/>
          <a:lstStyle/>
          <a:p>
            <a:r>
              <a:rPr lang="en-US" dirty="0"/>
              <a:t>The regulations are driven by the IDEA’s strong preference that to the maximum extent appropriate students are to be educated with </a:t>
            </a:r>
            <a:r>
              <a:rPr lang="en-US" b="1" dirty="0"/>
              <a:t>age-appropriate</a:t>
            </a:r>
            <a:r>
              <a:rPr lang="en-US" dirty="0"/>
              <a:t>, </a:t>
            </a:r>
            <a:r>
              <a:rPr lang="en-US" b="1" dirty="0"/>
              <a:t>nondisabled peers</a:t>
            </a:r>
            <a:r>
              <a:rPr lang="en-US" dirty="0"/>
              <a:t>, but they also provide that the regular education setting is not appropriate 100% of the time or in 100% of the cases. </a:t>
            </a:r>
          </a:p>
        </p:txBody>
      </p:sp>
    </p:spTree>
    <p:extLst>
      <p:ext uri="{BB962C8B-B14F-4D97-AF65-F5344CB8AC3E}">
        <p14:creationId xmlns:p14="http://schemas.microsoft.com/office/powerpoint/2010/main" val="239510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7543800" cy="1295400"/>
          </a:xfrm>
        </p:spPr>
        <p:txBody>
          <a:bodyPr/>
          <a:lstStyle/>
          <a:p>
            <a:pPr eaLnBrk="1" hangingPunct="1"/>
            <a:r>
              <a:rPr lang="en-US" altLang="en-US" sz="4000" b="1" dirty="0"/>
              <a:t>Least Restrictive Environment (LRE)</a:t>
            </a:r>
          </a:p>
        </p:txBody>
      </p:sp>
      <p:sp>
        <p:nvSpPr>
          <p:cNvPr id="13315" name="Rectangle 3"/>
          <p:cNvSpPr>
            <a:spLocks noGrp="1" noChangeArrowheads="1"/>
          </p:cNvSpPr>
          <p:nvPr>
            <p:ph type="body" idx="1"/>
          </p:nvPr>
        </p:nvSpPr>
        <p:spPr/>
        <p:txBody>
          <a:bodyPr/>
          <a:lstStyle/>
          <a:p>
            <a:pPr eaLnBrk="1" hangingPunct="1"/>
            <a:r>
              <a:rPr lang="en-US" altLang="en-US" dirty="0"/>
              <a:t>Specifically the law states:</a:t>
            </a:r>
          </a:p>
          <a:p>
            <a:pPr lvl="1" eaLnBrk="1" hangingPunct="1"/>
            <a:r>
              <a:rPr lang="en-US" altLang="en-US" dirty="0"/>
              <a:t>Students must be educated in the general curriculum and/or</a:t>
            </a:r>
          </a:p>
          <a:p>
            <a:pPr lvl="1" eaLnBrk="1" hangingPunct="1"/>
            <a:r>
              <a:rPr lang="en-US" altLang="en-US" dirty="0"/>
              <a:t>Participate in activities with other students who are not disabled</a:t>
            </a:r>
          </a:p>
          <a:p>
            <a:pPr lvl="1" eaLnBrk="1" hangingPunct="1"/>
            <a:r>
              <a:rPr lang="en-US" altLang="en-US" dirty="0"/>
              <a:t>To the maximum extent </a:t>
            </a:r>
            <a:r>
              <a:rPr lang="en-US" altLang="en-US" i="1" dirty="0"/>
              <a:t>appropriate</a:t>
            </a:r>
          </a:p>
          <a:p>
            <a:pPr eaLnBrk="1" hangingPunct="1"/>
            <a:endParaRPr lang="en-US" altLang="en-US" i="1" dirty="0"/>
          </a:p>
          <a:p>
            <a:pPr eaLnBrk="1" hangingPunct="1"/>
            <a:endParaRPr lang="en-US" altLang="en-US" dirty="0"/>
          </a:p>
        </p:txBody>
      </p:sp>
    </p:spTree>
    <p:extLst>
      <p:ext uri="{BB962C8B-B14F-4D97-AF65-F5344CB8AC3E}">
        <p14:creationId xmlns:p14="http://schemas.microsoft.com/office/powerpoint/2010/main" val="243959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Generally, the LRE is the </a:t>
            </a:r>
            <a:r>
              <a:rPr lang="en-US" b="1" dirty="0"/>
              <a:t>most appropriate </a:t>
            </a:r>
            <a:r>
              <a:rPr lang="en-US" dirty="0"/>
              <a:t>placement or setting for a child with a disability that most closely approximates where the child, if not disabled, would be educated. </a:t>
            </a:r>
          </a:p>
          <a:p>
            <a:endParaRPr lang="en-US" dirty="0"/>
          </a:p>
        </p:txBody>
      </p:sp>
      <p:sp>
        <p:nvSpPr>
          <p:cNvPr id="5" name="Title 4"/>
          <p:cNvSpPr>
            <a:spLocks noGrp="1"/>
          </p:cNvSpPr>
          <p:nvPr>
            <p:ph type="title"/>
          </p:nvPr>
        </p:nvSpPr>
        <p:spPr>
          <a:xfrm>
            <a:off x="457200" y="481280"/>
            <a:ext cx="7569701" cy="1323439"/>
          </a:xfrm>
          <a:prstGeom prst="rect">
            <a:avLst/>
          </a:prstGeom>
        </p:spPr>
        <p:txBody>
          <a:bodyPr wrap="none">
            <a:spAutoFit/>
          </a:bodyPr>
          <a:lstStyle/>
          <a:p>
            <a:r>
              <a:rPr lang="en-US" altLang="en-US" sz="4000" b="1" dirty="0"/>
              <a:t>Least Restrictive Environment</a:t>
            </a:r>
            <a:br>
              <a:rPr lang="en-US" altLang="en-US" sz="4000" b="1" dirty="0"/>
            </a:br>
            <a:r>
              <a:rPr lang="en-US" altLang="en-US" sz="4000" b="1" dirty="0"/>
              <a:t>(LRE)</a:t>
            </a:r>
            <a:endParaRPr lang="en-US" sz="4000" b="1" dirty="0"/>
          </a:p>
        </p:txBody>
      </p:sp>
    </p:spTree>
    <p:extLst>
      <p:ext uri="{BB962C8B-B14F-4D97-AF65-F5344CB8AC3E}">
        <p14:creationId xmlns:p14="http://schemas.microsoft.com/office/powerpoint/2010/main" val="240204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839200" cy="1371600"/>
          </a:xfrm>
        </p:spPr>
        <p:txBody>
          <a:bodyPr/>
          <a:lstStyle/>
          <a:p>
            <a:r>
              <a:rPr lang="en-US" altLang="en-US" sz="4000" b="1" dirty="0"/>
              <a:t>The Least Restrictive Possible Environment (LRE)</a:t>
            </a:r>
            <a:endParaRPr lang="en-US" sz="4000" b="1" dirty="0"/>
          </a:p>
        </p:txBody>
      </p:sp>
      <p:sp>
        <p:nvSpPr>
          <p:cNvPr id="3" name="Content Placeholder 2"/>
          <p:cNvSpPr>
            <a:spLocks noGrp="1"/>
          </p:cNvSpPr>
          <p:nvPr>
            <p:ph idx="1"/>
          </p:nvPr>
        </p:nvSpPr>
        <p:spPr/>
        <p:txBody>
          <a:bodyPr/>
          <a:lstStyle/>
          <a:p>
            <a:r>
              <a:rPr lang="en-US" dirty="0"/>
              <a:t>The least restrictive </a:t>
            </a:r>
            <a:r>
              <a:rPr lang="en-US" b="1" i="1" u="sng" dirty="0"/>
              <a:t>possible</a:t>
            </a:r>
            <a:r>
              <a:rPr lang="en-US" dirty="0"/>
              <a:t> environment  includes:</a:t>
            </a:r>
          </a:p>
          <a:p>
            <a:pPr lvl="1"/>
            <a:r>
              <a:rPr lang="en-US" dirty="0"/>
              <a:t> Fulltime participation in regular classes and</a:t>
            </a:r>
          </a:p>
          <a:p>
            <a:pPr lvl="1"/>
            <a:r>
              <a:rPr lang="en-US" dirty="0"/>
              <a:t> Full participation in school activities with non-disabled students.</a:t>
            </a:r>
          </a:p>
          <a:p>
            <a:pPr marL="0" indent="0">
              <a:buNone/>
            </a:pPr>
            <a:endParaRPr lang="en-US" dirty="0"/>
          </a:p>
        </p:txBody>
      </p:sp>
    </p:spTree>
    <p:extLst>
      <p:ext uri="{BB962C8B-B14F-4D97-AF65-F5344CB8AC3E}">
        <p14:creationId xmlns:p14="http://schemas.microsoft.com/office/powerpoint/2010/main" val="241532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Moving to More Restrictive Environments </a:t>
            </a:r>
          </a:p>
        </p:txBody>
      </p:sp>
      <p:sp>
        <p:nvSpPr>
          <p:cNvPr id="3" name="Content Placeholder 2"/>
          <p:cNvSpPr>
            <a:spLocks noGrp="1"/>
          </p:cNvSpPr>
          <p:nvPr>
            <p:ph idx="1"/>
          </p:nvPr>
        </p:nvSpPr>
        <p:spPr/>
        <p:txBody>
          <a:bodyPr/>
          <a:lstStyle/>
          <a:p>
            <a:r>
              <a:rPr lang="en-US" dirty="0"/>
              <a:t>Other placements or settings are considered more restrictive to the degree that a student is removed from regular classes and full participation in non-curricular and extracurricular activities with students who are not disabled.</a:t>
            </a:r>
          </a:p>
          <a:p>
            <a:endParaRPr lang="en-US" dirty="0"/>
          </a:p>
        </p:txBody>
      </p:sp>
    </p:spTree>
    <p:extLst>
      <p:ext uri="{BB962C8B-B14F-4D97-AF65-F5344CB8AC3E}">
        <p14:creationId xmlns:p14="http://schemas.microsoft.com/office/powerpoint/2010/main" val="4035861654"/>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4724</TotalTime>
  <Words>1608</Words>
  <Application>Microsoft Office PowerPoint</Application>
  <PresentationFormat>On-screen Show (4:3)</PresentationFormat>
  <Paragraphs>205</Paragraphs>
  <Slides>37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Black</vt:lpstr>
      <vt:lpstr>Times New Roman</vt:lpstr>
      <vt:lpstr>Wingdings</vt:lpstr>
      <vt:lpstr>Pixel</vt:lpstr>
      <vt:lpstr>Educating Students with Disabilities in the  Least Restrictive Environment </vt:lpstr>
      <vt:lpstr>Outcomes</vt:lpstr>
      <vt:lpstr>Legal Mandates</vt:lpstr>
      <vt:lpstr>IDEA Requirements</vt:lpstr>
      <vt:lpstr>IDEA’s Preference for Educating Students with Age-Appropriate, Non-Disabled Peers</vt:lpstr>
      <vt:lpstr>Least Restrictive Environment (LRE)</vt:lpstr>
      <vt:lpstr>Least Restrictive Environment (LRE)</vt:lpstr>
      <vt:lpstr>The Least Restrictive Possible Environment (LRE)</vt:lpstr>
      <vt:lpstr>Moving to More Restrictive Environments </vt:lpstr>
      <vt:lpstr>Continuum of Available Placement Options </vt:lpstr>
      <vt:lpstr>Continuum of Placement Options from Less to More Restrictive includes: </vt:lpstr>
      <vt:lpstr>Role of the IEP Team in the LRE Determination </vt:lpstr>
      <vt:lpstr>Required Members of the IEP Team </vt:lpstr>
      <vt:lpstr>IEP Team Responsibility </vt:lpstr>
      <vt:lpstr>Continued LRE Mandates with Respect to Making Placement Decision</vt:lpstr>
      <vt:lpstr>Continued LRE Mandates with Respect to Making Placement Decision</vt:lpstr>
      <vt:lpstr>Parents’ Rights and Procedural Safeguards </vt:lpstr>
      <vt:lpstr>A Parent’s Guide to Special Education Services  </vt:lpstr>
      <vt:lpstr>A Parent’s Guide to Special Education Services Continued  </vt:lpstr>
      <vt:lpstr>Parents’ IEP Process Rights</vt:lpstr>
      <vt:lpstr>Right to Prior Written Notice</vt:lpstr>
      <vt:lpstr>Right to Information in Primary Language</vt:lpstr>
      <vt:lpstr>Right to Consent</vt:lpstr>
      <vt:lpstr>Right to Request an Initial Assessment</vt:lpstr>
      <vt:lpstr>Right to Access Educational Records</vt:lpstr>
      <vt:lpstr>Age of Majority – 18 years</vt:lpstr>
      <vt:lpstr>Right to Procedural Safeguards to Resolve Disagreements</vt:lpstr>
      <vt:lpstr>Right to File Complaint</vt:lpstr>
      <vt:lpstr>Right to Revoke Consent for Services</vt:lpstr>
      <vt:lpstr>Parent Preparation for an IEP Team Meeting </vt:lpstr>
      <vt:lpstr>Before the IEP Team Meeting</vt:lpstr>
      <vt:lpstr>Before the IEP Team Meeting</vt:lpstr>
      <vt:lpstr>Before the IEP Team Meeting</vt:lpstr>
      <vt:lpstr>Before the IEP Team Meeting</vt:lpstr>
      <vt:lpstr>Strategies for a Productive Meeting</vt:lpstr>
      <vt:lpstr>Resources for Parents Parent Portal (formally PASSport)</vt:lpstr>
      <vt:lpstr>Thank you for your attention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 Preparation and Process Teacher Training Academy</dc:title>
  <dc:creator>Michele Ahkuoi</dc:creator>
  <cp:lastModifiedBy>Tammy Hoffman Kirch</cp:lastModifiedBy>
  <cp:revision>369</cp:revision>
  <cp:lastPrinted>2019-04-17T17:20:11Z</cp:lastPrinted>
  <dcterms:created xsi:type="dcterms:W3CDTF">2011-07-05T19:14:16Z</dcterms:created>
  <dcterms:modified xsi:type="dcterms:W3CDTF">2019-06-14T15:36:03Z</dcterms:modified>
</cp:coreProperties>
</file>